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Open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E49CDC-5983-49DC-A370-C45480610484}">
  <a:tblStyle styleId="{70E49CDC-5983-49DC-A370-C4548061048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154E815-3010-4E81-B3C8-F6E53BC593ED}"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OpenSans-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italic.fntdata"/><Relationship Id="rId47" Type="http://schemas.openxmlformats.org/officeDocument/2006/relationships/font" Target="fonts/OpenSans-bold.fntdata"/><Relationship Id="rId49"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98a90738b3_1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98a90738b3_1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98a90738b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98a90738b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98a90738b3_1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98a90738b3_1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98a90738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98a90738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8354768c1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8354768c1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8354768c1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8354768c1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8d7c9de6d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8d7c9de6d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8354768c1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8354768c1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8cf1d1e93f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8cf1d1e93f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8cf1d1e93f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8cf1d1e93f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7e377a06cc_3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7e377a06cc_3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8cf1d1e93f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8cf1d1e93f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8cf1d1e93f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8cf1d1e93f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8d7c9de6d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8d7c9de6d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8cf1d1e93f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8cf1d1e93f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8d7c9de6d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8d7c9de6d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8cf1d1e93f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8cf1d1e93f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8354768c12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8354768c1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8d7c9de6d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8d7c9de6d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8d7c9de6d1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8d7c9de6d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8d7c9de6d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8d7c9de6d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98a90738b3_1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98a90738b3_1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8d7c9de6d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8d7c9de6d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8d7c9de6d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8d7c9de6d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8d7c9de6d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8d7c9de6d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8d7c9de6d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8d7c9de6d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8d7c9de6d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8d7c9de6d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8d7c9de6d1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8d7c9de6d1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8d7c9de6d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8d7c9de6d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8d7c9de6d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8d7c9de6d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8d7c9de6d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8d7c9de6d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98a90738b3_1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98a90738b3_1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98a90738b3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98a90738b3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83e3c6803d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83e3c6803d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98a90738b3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98a90738b3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98a90738b3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98a90738b3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98a90738b3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98a90738b3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8354768c1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8354768c1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98a90738b3_1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98a90738b3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5.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3.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22100" y="1257950"/>
            <a:ext cx="8410200" cy="1086600"/>
          </a:xfrm>
          <a:prstGeom prst="rect">
            <a:avLst/>
          </a:prstGeom>
        </p:spPr>
        <p:txBody>
          <a:bodyPr anchorCtr="0" anchor="b" bIns="91425" lIns="91425" spcFirstLastPara="1" rIns="91425" wrap="square" tIns="91425">
            <a:noAutofit/>
          </a:bodyPr>
          <a:lstStyle/>
          <a:p>
            <a:pPr indent="0" lvl="0" marL="12700" rtl="0" algn="ctr">
              <a:lnSpc>
                <a:spcPct val="115000"/>
              </a:lnSpc>
              <a:spcBef>
                <a:spcPts val="1200"/>
              </a:spcBef>
              <a:spcAft>
                <a:spcPts val="0"/>
              </a:spcAft>
              <a:buNone/>
            </a:pPr>
            <a:r>
              <a:rPr b="1" lang="vi" sz="2000">
                <a:solidFill>
                  <a:srgbClr val="1155CC"/>
                </a:solidFill>
                <a:latin typeface="Times New Roman"/>
                <a:ea typeface="Times New Roman"/>
                <a:cs typeface="Times New Roman"/>
                <a:sym typeface="Times New Roman"/>
              </a:rPr>
              <a:t>XÂY DỰNG WEBSITE QUẢN LÝ HỌC TẬP TRỰC TUYẾN </a:t>
            </a:r>
            <a:endParaRPr b="1" sz="2000">
              <a:solidFill>
                <a:srgbClr val="1155CC"/>
              </a:solidFill>
              <a:latin typeface="Times New Roman"/>
              <a:ea typeface="Times New Roman"/>
              <a:cs typeface="Times New Roman"/>
              <a:sym typeface="Times New Roman"/>
            </a:endParaRPr>
          </a:p>
          <a:p>
            <a:pPr indent="0" lvl="0" marL="12700" rtl="0" algn="ctr">
              <a:lnSpc>
                <a:spcPct val="115000"/>
              </a:lnSpc>
              <a:spcBef>
                <a:spcPts val="1200"/>
              </a:spcBef>
              <a:spcAft>
                <a:spcPts val="1200"/>
              </a:spcAft>
              <a:buClr>
                <a:schemeClr val="dk1"/>
              </a:buClr>
              <a:buSzPts val="1100"/>
              <a:buFont typeface="Arial"/>
              <a:buNone/>
            </a:pPr>
            <a:r>
              <a:rPr b="1" lang="vi" sz="2000">
                <a:solidFill>
                  <a:srgbClr val="1155CC"/>
                </a:solidFill>
                <a:latin typeface="Times New Roman"/>
                <a:ea typeface="Times New Roman"/>
                <a:cs typeface="Times New Roman"/>
                <a:sym typeface="Times New Roman"/>
              </a:rPr>
              <a:t>CHO TRUNG TÂM IT LEARN</a:t>
            </a:r>
            <a:endParaRPr sz="2600">
              <a:solidFill>
                <a:srgbClr val="1155CC"/>
              </a:solidFill>
            </a:endParaRPr>
          </a:p>
        </p:txBody>
      </p:sp>
      <p:pic>
        <p:nvPicPr>
          <p:cNvPr id="55" name="Google Shape;55;p13"/>
          <p:cNvPicPr preferRelativeResize="0"/>
          <p:nvPr/>
        </p:nvPicPr>
        <p:blipFill>
          <a:blip r:embed="rId3">
            <a:alphaModFix/>
          </a:blip>
          <a:stretch>
            <a:fillRect/>
          </a:stretch>
        </p:blipFill>
        <p:spPr>
          <a:xfrm>
            <a:off x="187225" y="110350"/>
            <a:ext cx="687825" cy="472500"/>
          </a:xfrm>
          <a:prstGeom prst="rect">
            <a:avLst/>
          </a:prstGeom>
          <a:noFill/>
          <a:ln>
            <a:noFill/>
          </a:ln>
        </p:spPr>
      </p:pic>
      <p:sp>
        <p:nvSpPr>
          <p:cNvPr id="56" name="Google Shape;56;p13"/>
          <p:cNvSpPr txBox="1"/>
          <p:nvPr/>
        </p:nvSpPr>
        <p:spPr>
          <a:xfrm>
            <a:off x="951426" y="32650"/>
            <a:ext cx="2628900" cy="6279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b="1" lang="vi" sz="1200">
                <a:latin typeface="Open Sans"/>
                <a:ea typeface="Open Sans"/>
                <a:cs typeface="Open Sans"/>
                <a:sym typeface="Open Sans"/>
              </a:rPr>
              <a:t>TRƯỜNG ĐẠI HỌC MỞ HÀ NỘI</a:t>
            </a:r>
            <a:endParaRPr b="1" sz="1200">
              <a:latin typeface="Open Sans"/>
              <a:ea typeface="Open Sans"/>
              <a:cs typeface="Open Sans"/>
              <a:sym typeface="Open Sans"/>
            </a:endParaRPr>
          </a:p>
          <a:p>
            <a:pPr indent="0" lvl="0" marL="0" rtl="0" algn="ctr">
              <a:lnSpc>
                <a:spcPct val="140000"/>
              </a:lnSpc>
              <a:spcBef>
                <a:spcPts val="0"/>
              </a:spcBef>
              <a:spcAft>
                <a:spcPts val="0"/>
              </a:spcAft>
              <a:buNone/>
            </a:pPr>
            <a:r>
              <a:rPr b="1" lang="vi" sz="1200">
                <a:latin typeface="Open Sans"/>
                <a:ea typeface="Open Sans"/>
                <a:cs typeface="Open Sans"/>
                <a:sym typeface="Open Sans"/>
              </a:rPr>
              <a:t>KHOA CÔNG NGHỆ THÔNG TIN</a:t>
            </a:r>
            <a:endParaRPr b="1" sz="1200">
              <a:latin typeface="Open Sans"/>
              <a:ea typeface="Open Sans"/>
              <a:cs typeface="Open Sans"/>
              <a:sym typeface="Open Sans"/>
            </a:endParaRPr>
          </a:p>
        </p:txBody>
      </p:sp>
      <p:sp>
        <p:nvSpPr>
          <p:cNvPr id="57" name="Google Shape;57;p13"/>
          <p:cNvSpPr txBox="1"/>
          <p:nvPr/>
        </p:nvSpPr>
        <p:spPr>
          <a:xfrm>
            <a:off x="5000025" y="32650"/>
            <a:ext cx="3726000" cy="6279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None/>
            </a:pPr>
            <a:r>
              <a:rPr b="1" lang="vi" sz="1200">
                <a:latin typeface="Open Sans"/>
                <a:ea typeface="Open Sans"/>
                <a:cs typeface="Open Sans"/>
                <a:sym typeface="Open Sans"/>
              </a:rPr>
              <a:t>BÁO CÁO KHÓA LUẬN TỐT NGHIỆP LẦN 2</a:t>
            </a:r>
            <a:endParaRPr b="1" sz="1200">
              <a:latin typeface="Open Sans"/>
              <a:ea typeface="Open Sans"/>
              <a:cs typeface="Open Sans"/>
              <a:sym typeface="Open Sans"/>
            </a:endParaRPr>
          </a:p>
          <a:p>
            <a:pPr indent="0" lvl="0" marL="0" rtl="0" algn="ctr">
              <a:lnSpc>
                <a:spcPct val="140000"/>
              </a:lnSpc>
              <a:spcBef>
                <a:spcPts val="0"/>
              </a:spcBef>
              <a:spcAft>
                <a:spcPts val="0"/>
              </a:spcAft>
              <a:buNone/>
            </a:pPr>
            <a:r>
              <a:rPr b="1" lang="vi" sz="1200">
                <a:latin typeface="Open Sans"/>
                <a:ea typeface="Open Sans"/>
                <a:cs typeface="Open Sans"/>
                <a:sym typeface="Open Sans"/>
              </a:rPr>
              <a:t>KHOA: CÔNG NGHỆ THÔNG TIN</a:t>
            </a:r>
            <a:endParaRPr b="1" sz="1200">
              <a:latin typeface="Open Sans"/>
              <a:ea typeface="Open Sans"/>
              <a:cs typeface="Open Sans"/>
              <a:sym typeface="Open Sans"/>
            </a:endParaRPr>
          </a:p>
        </p:txBody>
      </p:sp>
      <p:graphicFrame>
        <p:nvGraphicFramePr>
          <p:cNvPr id="58" name="Google Shape;58;p13"/>
          <p:cNvGraphicFramePr/>
          <p:nvPr/>
        </p:nvGraphicFramePr>
        <p:xfrm>
          <a:off x="2912975" y="2605650"/>
          <a:ext cx="3000000" cy="3000000"/>
        </p:xfrm>
        <a:graphic>
          <a:graphicData uri="http://schemas.openxmlformats.org/drawingml/2006/table">
            <a:tbl>
              <a:tblPr>
                <a:noFill/>
                <a:tableStyleId>{70E49CDC-5983-49DC-A370-C45480610484}</a:tableStyleId>
              </a:tblPr>
              <a:tblGrid>
                <a:gridCol w="2286925"/>
                <a:gridCol w="2286925"/>
              </a:tblGrid>
              <a:tr h="400075">
                <a:tc>
                  <a:txBody>
                    <a:bodyPr/>
                    <a:lstStyle/>
                    <a:p>
                      <a:pPr indent="0" lvl="0" marL="0" rtl="0" algn="l">
                        <a:spcBef>
                          <a:spcPts val="0"/>
                        </a:spcBef>
                        <a:spcAft>
                          <a:spcPts val="0"/>
                        </a:spcAft>
                        <a:buNone/>
                      </a:pPr>
                      <a:r>
                        <a:rPr lang="vi" sz="1300">
                          <a:latin typeface="Times New Roman"/>
                          <a:ea typeface="Times New Roman"/>
                          <a:cs typeface="Times New Roman"/>
                          <a:sym typeface="Times New Roman"/>
                        </a:rPr>
                        <a:t>GVHD: </a:t>
                      </a:r>
                      <a:r>
                        <a:rPr lang="vi" sz="1300">
                          <a:solidFill>
                            <a:schemeClr val="dk1"/>
                          </a:solidFill>
                          <a:latin typeface="Times New Roman"/>
                          <a:ea typeface="Times New Roman"/>
                          <a:cs typeface="Times New Roman"/>
                          <a:sym typeface="Times New Roman"/>
                        </a:rPr>
                        <a:t>TS. Lương Cao Đông</a:t>
                      </a:r>
                      <a:endParaRPr sz="1300">
                        <a:latin typeface="Times New Roman"/>
                        <a:ea typeface="Times New Roman"/>
                        <a:cs typeface="Times New Roman"/>
                        <a:sym typeface="Times New Roman"/>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lnSpc>
                          <a:spcPct val="150000"/>
                        </a:lnSpc>
                        <a:spcBef>
                          <a:spcPts val="1200"/>
                        </a:spcBef>
                        <a:spcAft>
                          <a:spcPts val="1200"/>
                        </a:spcAft>
                        <a:buNone/>
                      </a:pPr>
                      <a:r>
                        <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400075">
                <a:tc>
                  <a:txBody>
                    <a:bodyPr/>
                    <a:lstStyle/>
                    <a:p>
                      <a:pPr indent="0" lvl="0" marL="0" rtl="0" algn="l">
                        <a:spcBef>
                          <a:spcPts val="0"/>
                        </a:spcBef>
                        <a:spcAft>
                          <a:spcPts val="0"/>
                        </a:spcAft>
                        <a:buNone/>
                      </a:pPr>
                      <a:r>
                        <a:rPr lang="vi" sz="1300">
                          <a:latin typeface="Times New Roman"/>
                          <a:ea typeface="Times New Roman"/>
                          <a:cs typeface="Times New Roman"/>
                          <a:sym typeface="Times New Roman"/>
                        </a:rPr>
                        <a:t>Nhóm sinh viên thực hiện :</a:t>
                      </a:r>
                      <a:endParaRPr sz="1300">
                        <a:latin typeface="Times New Roman"/>
                        <a:ea typeface="Times New Roman"/>
                        <a:cs typeface="Times New Roman"/>
                        <a:sym typeface="Times New Roman"/>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lnSpc>
                          <a:spcPct val="150000"/>
                        </a:lnSpc>
                        <a:spcBef>
                          <a:spcPts val="500"/>
                        </a:spcBef>
                        <a:spcAft>
                          <a:spcPts val="500"/>
                        </a:spcAft>
                        <a:buNone/>
                      </a:pPr>
                      <a:r>
                        <a:rPr lang="vi" sz="1300">
                          <a:solidFill>
                            <a:schemeClr val="dk1"/>
                          </a:solidFill>
                          <a:latin typeface="Times New Roman"/>
                          <a:ea typeface="Times New Roman"/>
                          <a:cs typeface="Times New Roman"/>
                          <a:sym typeface="Times New Roman"/>
                        </a:rPr>
                        <a:t>Nguyễn Tiến Khởi - 2110A01</a:t>
                      </a:r>
                      <a:endParaRPr sz="13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400075">
                <a:tc>
                  <a:txBody>
                    <a:bodyPr/>
                    <a:lstStyle/>
                    <a:p>
                      <a:pPr indent="0" lvl="0" marL="0" rtl="0" algn="l">
                        <a:spcBef>
                          <a:spcPts val="0"/>
                        </a:spcBef>
                        <a:spcAft>
                          <a:spcPts val="0"/>
                        </a:spcAft>
                        <a:buNone/>
                      </a:pPr>
                      <a:r>
                        <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lnSpc>
                          <a:spcPct val="150000"/>
                        </a:lnSpc>
                        <a:spcBef>
                          <a:spcPts val="500"/>
                        </a:spcBef>
                        <a:spcAft>
                          <a:spcPts val="500"/>
                        </a:spcAft>
                        <a:buNone/>
                      </a:pPr>
                      <a:r>
                        <a:rPr lang="vi" sz="1300">
                          <a:solidFill>
                            <a:schemeClr val="dk1"/>
                          </a:solidFill>
                          <a:latin typeface="Times New Roman"/>
                          <a:ea typeface="Times New Roman"/>
                          <a:cs typeface="Times New Roman"/>
                          <a:sym typeface="Times New Roman"/>
                        </a:rPr>
                        <a:t>Nguyễn Phi Hùng - 2110A01</a:t>
                      </a:r>
                      <a:endParaRPr sz="13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400075">
                <a:tc>
                  <a:txBody>
                    <a:bodyPr/>
                    <a:lstStyle/>
                    <a:p>
                      <a:pPr indent="0" lvl="0" marL="0" rtl="0" algn="l">
                        <a:spcBef>
                          <a:spcPts val="0"/>
                        </a:spcBef>
                        <a:spcAft>
                          <a:spcPts val="0"/>
                        </a:spcAft>
                        <a:buNone/>
                      </a:pPr>
                      <a:r>
                        <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lnSpc>
                          <a:spcPct val="150000"/>
                        </a:lnSpc>
                        <a:spcBef>
                          <a:spcPts val="500"/>
                        </a:spcBef>
                        <a:spcAft>
                          <a:spcPts val="500"/>
                        </a:spcAft>
                        <a:buNone/>
                      </a:pPr>
                      <a:r>
                        <a:rPr lang="vi" sz="1300">
                          <a:solidFill>
                            <a:schemeClr val="dk1"/>
                          </a:solidFill>
                          <a:latin typeface="Times New Roman"/>
                          <a:ea typeface="Times New Roman"/>
                          <a:cs typeface="Times New Roman"/>
                          <a:sym typeface="Times New Roman"/>
                        </a:rPr>
                        <a:t>Nguyễn Tiến Khoa - 2110A01</a:t>
                      </a:r>
                      <a:endParaRPr sz="13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bl>
          </a:graphicData>
        </a:graphic>
      </p:graphicFrame>
      <p:sp>
        <p:nvSpPr>
          <p:cNvPr id="59" name="Google Shape;59;p13"/>
          <p:cNvSpPr txBox="1"/>
          <p:nvPr/>
        </p:nvSpPr>
        <p:spPr>
          <a:xfrm>
            <a:off x="7444250" y="4523625"/>
            <a:ext cx="1012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300">
                <a:solidFill>
                  <a:schemeClr val="dk1"/>
                </a:solidFill>
                <a:latin typeface="Times New Roman"/>
                <a:ea typeface="Times New Roman"/>
                <a:cs typeface="Times New Roman"/>
                <a:sym typeface="Times New Roman"/>
              </a:rPr>
              <a:t>07/11/2025</a:t>
            </a:r>
            <a:endParaRPr sz="1300">
              <a:solidFill>
                <a:schemeClr val="dk1"/>
              </a:solidFill>
              <a:latin typeface="Times New Roman"/>
              <a:ea typeface="Times New Roman"/>
              <a:cs typeface="Times New Roman"/>
              <a:sym typeface="Times New Roman"/>
            </a:endParaRPr>
          </a:p>
        </p:txBody>
      </p:sp>
      <p:cxnSp>
        <p:nvCxnSpPr>
          <p:cNvPr id="60" name="Google Shape;60;p13"/>
          <p:cNvCxnSpPr/>
          <p:nvPr/>
        </p:nvCxnSpPr>
        <p:spPr>
          <a:xfrm>
            <a:off x="803850" y="4455489"/>
            <a:ext cx="75363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rgbClr val="434343"/>
                </a:solidFill>
                <a:latin typeface="Times"/>
                <a:ea typeface="Times"/>
                <a:cs typeface="Times"/>
                <a:sym typeface="Times"/>
              </a:rPr>
              <a:t>2.2. Phân công nhiệm vụ</a:t>
            </a:r>
            <a:endParaRPr b="1">
              <a:solidFill>
                <a:srgbClr val="434343"/>
              </a:solidFill>
              <a:latin typeface="Times"/>
              <a:ea typeface="Times"/>
              <a:cs typeface="Times"/>
              <a:sym typeface="Times"/>
            </a:endParaRPr>
          </a:p>
        </p:txBody>
      </p:sp>
      <p:pic>
        <p:nvPicPr>
          <p:cNvPr id="152" name="Google Shape;152;p22"/>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graphicFrame>
        <p:nvGraphicFramePr>
          <p:cNvPr id="153" name="Google Shape;153;p22"/>
          <p:cNvGraphicFramePr/>
          <p:nvPr/>
        </p:nvGraphicFramePr>
        <p:xfrm>
          <a:off x="558500" y="749945"/>
          <a:ext cx="3000000" cy="3000000"/>
        </p:xfrm>
        <a:graphic>
          <a:graphicData uri="http://schemas.openxmlformats.org/drawingml/2006/table">
            <a:tbl>
              <a:tblPr>
                <a:noFill/>
                <a:tableStyleId>{D154E815-3010-4E81-B3C8-F6E53BC593ED}</a:tableStyleId>
              </a:tblPr>
              <a:tblGrid>
                <a:gridCol w="529450"/>
                <a:gridCol w="4583125"/>
                <a:gridCol w="980325"/>
                <a:gridCol w="944825"/>
                <a:gridCol w="989250"/>
              </a:tblGrid>
              <a:tr h="548125">
                <a:tc>
                  <a:txBody>
                    <a:bodyPr/>
                    <a:lstStyle/>
                    <a:p>
                      <a:pPr indent="0" lvl="0" marL="0" rtl="0" algn="just">
                        <a:lnSpc>
                          <a:spcPct val="150000"/>
                        </a:lnSpc>
                        <a:spcBef>
                          <a:spcPts val="0"/>
                        </a:spcBef>
                        <a:spcAft>
                          <a:spcPts val="0"/>
                        </a:spcAft>
                        <a:buNone/>
                      </a:pPr>
                      <a:r>
                        <a:rPr b="1" lang="vi">
                          <a:latin typeface="Times New Roman"/>
                          <a:ea typeface="Times New Roman"/>
                          <a:cs typeface="Times New Roman"/>
                          <a:sym typeface="Times New Roman"/>
                        </a:rPr>
                        <a:t>STT</a:t>
                      </a:r>
                      <a:endParaRPr b="1">
                        <a:latin typeface="Times New Roman"/>
                        <a:ea typeface="Times New Roman"/>
                        <a:cs typeface="Times New Roman"/>
                        <a:sym typeface="Times New Roman"/>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b="1" lang="vi">
                          <a:latin typeface="Times New Roman"/>
                          <a:ea typeface="Times New Roman"/>
                          <a:cs typeface="Times New Roman"/>
                          <a:sym typeface="Times New Roman"/>
                        </a:rPr>
                        <a:t>Công việc</a:t>
                      </a:r>
                      <a:endParaRPr b="1">
                        <a:latin typeface="Times New Roman"/>
                        <a:ea typeface="Times New Roman"/>
                        <a:cs typeface="Times New Roman"/>
                        <a:sym typeface="Times New Roman"/>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just">
                        <a:lnSpc>
                          <a:spcPct val="150000"/>
                        </a:lnSpc>
                        <a:spcBef>
                          <a:spcPts val="0"/>
                        </a:spcBef>
                        <a:spcAft>
                          <a:spcPts val="0"/>
                        </a:spcAft>
                        <a:buNone/>
                      </a:pPr>
                      <a:r>
                        <a:rPr b="1" lang="vi">
                          <a:latin typeface="Times New Roman"/>
                          <a:ea typeface="Times New Roman"/>
                          <a:cs typeface="Times New Roman"/>
                          <a:sym typeface="Times New Roman"/>
                        </a:rPr>
                        <a:t>Nguyễn Tiến Khoa</a:t>
                      </a:r>
                      <a:endParaRPr b="1">
                        <a:latin typeface="Times New Roman"/>
                        <a:ea typeface="Times New Roman"/>
                        <a:cs typeface="Times New Roman"/>
                        <a:sym typeface="Times New Roman"/>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just">
                        <a:lnSpc>
                          <a:spcPct val="150000"/>
                        </a:lnSpc>
                        <a:spcBef>
                          <a:spcPts val="0"/>
                        </a:spcBef>
                        <a:spcAft>
                          <a:spcPts val="0"/>
                        </a:spcAft>
                        <a:buNone/>
                      </a:pPr>
                      <a:r>
                        <a:rPr b="1" lang="vi">
                          <a:latin typeface="Times New Roman"/>
                          <a:ea typeface="Times New Roman"/>
                          <a:cs typeface="Times New Roman"/>
                          <a:sym typeface="Times New Roman"/>
                        </a:rPr>
                        <a:t>Nguyễn Phi Hùng</a:t>
                      </a:r>
                      <a:endParaRPr b="1">
                        <a:latin typeface="Times New Roman"/>
                        <a:ea typeface="Times New Roman"/>
                        <a:cs typeface="Times New Roman"/>
                        <a:sym typeface="Times New Roman"/>
                      </a:endParaRPr>
                    </a:p>
                  </a:txBody>
                  <a:tcPr marT="63500" marB="63500" marR="63500" marL="63500">
                    <a:lnB cap="flat" cmpd="sng" w="12700">
                      <a:solidFill>
                        <a:srgbClr val="000000"/>
                      </a:solidFill>
                      <a:prstDash val="solid"/>
                      <a:round/>
                      <a:headEnd len="sm" w="sm" type="none"/>
                      <a:tailEnd len="sm" w="sm" type="none"/>
                    </a:lnB>
                  </a:tcPr>
                </a:tc>
                <a:tc>
                  <a:txBody>
                    <a:bodyPr/>
                    <a:lstStyle/>
                    <a:p>
                      <a:pPr indent="0" lvl="0" marL="0" rtl="0" algn="just">
                        <a:lnSpc>
                          <a:spcPct val="150000"/>
                        </a:lnSpc>
                        <a:spcBef>
                          <a:spcPts val="0"/>
                        </a:spcBef>
                        <a:spcAft>
                          <a:spcPts val="0"/>
                        </a:spcAft>
                        <a:buNone/>
                      </a:pPr>
                      <a:r>
                        <a:rPr b="1" lang="vi">
                          <a:latin typeface="Times New Roman"/>
                          <a:ea typeface="Times New Roman"/>
                          <a:cs typeface="Times New Roman"/>
                          <a:sym typeface="Times New Roman"/>
                        </a:rPr>
                        <a:t>Nguyễn Tiến Khởi</a:t>
                      </a:r>
                      <a:endParaRPr b="1">
                        <a:latin typeface="Times New Roman"/>
                        <a:ea typeface="Times New Roman"/>
                        <a:cs typeface="Times New Roman"/>
                        <a:sym typeface="Times New Roman"/>
                      </a:endParaRPr>
                    </a:p>
                  </a:txBody>
                  <a:tcPr marT="63500" marB="63500" marR="63500" marL="63500">
                    <a:lnB cap="flat" cmpd="sng" w="12700">
                      <a:solidFill>
                        <a:srgbClr val="000000"/>
                      </a:solidFill>
                      <a:prstDash val="solid"/>
                      <a:round/>
                      <a:headEnd len="sm" w="sm" type="none"/>
                      <a:tailEnd len="sm" w="sm" type="none"/>
                    </a:lnB>
                  </a:tcPr>
                </a:tc>
              </a:tr>
              <a:tr h="319000">
                <a:tc>
                  <a:txBody>
                    <a:bodyPr/>
                    <a:lstStyle/>
                    <a:p>
                      <a:pPr indent="0" lvl="0" marL="0" rtl="0" algn="just">
                        <a:lnSpc>
                          <a:spcPct val="150000"/>
                        </a:lnSpc>
                        <a:spcBef>
                          <a:spcPts val="0"/>
                        </a:spcBef>
                        <a:spcAft>
                          <a:spcPts val="0"/>
                        </a:spcAft>
                        <a:buNone/>
                      </a:pPr>
                      <a:r>
                        <a:rPr lang="vi">
                          <a:latin typeface="Times New Roman"/>
                          <a:ea typeface="Times New Roman"/>
                          <a:cs typeface="Times New Roman"/>
                          <a:sym typeface="Times New Roman"/>
                        </a:rPr>
                        <a:t>1</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vi">
                          <a:latin typeface="Times New Roman"/>
                          <a:ea typeface="Times New Roman"/>
                          <a:cs typeface="Times New Roman"/>
                          <a:sym typeface="Times New Roman"/>
                        </a:rPr>
                        <a:t>Khảo sát yêu cầu</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vi">
                          <a:latin typeface="Times New Roman"/>
                          <a:ea typeface="Times New Roman"/>
                          <a:cs typeface="Times New Roman"/>
                          <a:sym typeface="Times New Roman"/>
                        </a:rPr>
                        <a:t>x</a:t>
                      </a:r>
                      <a:endParaRPr>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vi">
                          <a:latin typeface="Times New Roman"/>
                          <a:ea typeface="Times New Roman"/>
                          <a:cs typeface="Times New Roman"/>
                          <a:sym typeface="Times New Roman"/>
                        </a:rPr>
                        <a:t>x</a:t>
                      </a:r>
                      <a:endParaRPr>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vi">
                          <a:latin typeface="Times New Roman"/>
                          <a:ea typeface="Times New Roman"/>
                          <a:cs typeface="Times New Roman"/>
                          <a:sym typeface="Times New Roman"/>
                        </a:rPr>
                        <a:t>x</a:t>
                      </a:r>
                      <a:endParaRPr>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9000">
                <a:tc>
                  <a:txBody>
                    <a:bodyPr/>
                    <a:lstStyle/>
                    <a:p>
                      <a:pPr indent="0" lvl="0" marL="0" rtl="0" algn="just">
                        <a:lnSpc>
                          <a:spcPct val="150000"/>
                        </a:lnSpc>
                        <a:spcBef>
                          <a:spcPts val="0"/>
                        </a:spcBef>
                        <a:spcAft>
                          <a:spcPts val="0"/>
                        </a:spcAft>
                        <a:buNone/>
                      </a:pPr>
                      <a:r>
                        <a:rPr lang="vi">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vi">
                          <a:solidFill>
                            <a:schemeClr val="dk1"/>
                          </a:solidFill>
                          <a:latin typeface="Times New Roman"/>
                          <a:ea typeface="Times New Roman"/>
                          <a:cs typeface="Times New Roman"/>
                          <a:sym typeface="Times New Roman"/>
                        </a:rPr>
                        <a:t>Phân tích hệ thống</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vi">
                          <a:latin typeface="Times New Roman"/>
                          <a:ea typeface="Times New Roman"/>
                          <a:cs typeface="Times New Roman"/>
                          <a:sym typeface="Times New Roman"/>
                        </a:rPr>
                        <a:t>x</a:t>
                      </a:r>
                      <a:endParaRPr>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vi">
                          <a:latin typeface="Times New Roman"/>
                          <a:ea typeface="Times New Roman"/>
                          <a:cs typeface="Times New Roman"/>
                          <a:sym typeface="Times New Roman"/>
                        </a:rPr>
                        <a:t>x</a:t>
                      </a:r>
                      <a:endParaRPr>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vi">
                          <a:latin typeface="Times New Roman"/>
                          <a:ea typeface="Times New Roman"/>
                          <a:cs typeface="Times New Roman"/>
                          <a:sym typeface="Times New Roman"/>
                        </a:rPr>
                        <a:t>x</a:t>
                      </a:r>
                      <a:endParaRPr>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9000">
                <a:tc>
                  <a:txBody>
                    <a:bodyPr/>
                    <a:lstStyle/>
                    <a:p>
                      <a:pPr indent="0" lvl="0" marL="0" rtl="0" algn="just">
                        <a:lnSpc>
                          <a:spcPct val="150000"/>
                        </a:lnSpc>
                        <a:spcBef>
                          <a:spcPts val="0"/>
                        </a:spcBef>
                        <a:spcAft>
                          <a:spcPts val="0"/>
                        </a:spcAft>
                        <a:buNone/>
                      </a:pPr>
                      <a:r>
                        <a:rPr lang="vi">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vi">
                          <a:solidFill>
                            <a:schemeClr val="dk1"/>
                          </a:solidFill>
                          <a:latin typeface="Times New Roman"/>
                          <a:ea typeface="Times New Roman"/>
                          <a:cs typeface="Times New Roman"/>
                          <a:sym typeface="Times New Roman"/>
                        </a:rPr>
                        <a:t>Thiết kế hệ thống</a:t>
                      </a:r>
                      <a:endParaRPr>
                        <a:solidFill>
                          <a:schemeClr val="dk1"/>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vi">
                          <a:latin typeface="Times New Roman"/>
                          <a:ea typeface="Times New Roman"/>
                          <a:cs typeface="Times New Roman"/>
                          <a:sym typeface="Times New Roman"/>
                        </a:rPr>
                        <a:t>x</a:t>
                      </a:r>
                      <a:endParaRPr>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vi">
                          <a:latin typeface="Times New Roman"/>
                          <a:ea typeface="Times New Roman"/>
                          <a:cs typeface="Times New Roman"/>
                          <a:sym typeface="Times New Roman"/>
                        </a:rPr>
                        <a:t>x</a:t>
                      </a:r>
                      <a:endParaRPr>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vi">
                          <a:latin typeface="Times New Roman"/>
                          <a:ea typeface="Times New Roman"/>
                          <a:cs typeface="Times New Roman"/>
                          <a:sym typeface="Times New Roman"/>
                        </a:rPr>
                        <a:t>x</a:t>
                      </a:r>
                      <a:endParaRPr>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9000">
                <a:tc>
                  <a:txBody>
                    <a:bodyPr/>
                    <a:lstStyle/>
                    <a:p>
                      <a:pPr indent="0" lvl="0" marL="0" rtl="0" algn="just">
                        <a:lnSpc>
                          <a:spcPct val="150000"/>
                        </a:lnSpc>
                        <a:spcBef>
                          <a:spcPts val="0"/>
                        </a:spcBef>
                        <a:spcAft>
                          <a:spcPts val="0"/>
                        </a:spcAft>
                        <a:buNone/>
                      </a:pPr>
                      <a:r>
                        <a:rPr lang="vi">
                          <a:latin typeface="Times New Roman"/>
                          <a:ea typeface="Times New Roman"/>
                          <a:cs typeface="Times New Roman"/>
                          <a:sym typeface="Times New Roman"/>
                        </a:rPr>
                        <a:t>4</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vi">
                          <a:latin typeface="Times New Roman"/>
                          <a:ea typeface="Times New Roman"/>
                          <a:cs typeface="Times New Roman"/>
                          <a:sym typeface="Times New Roman"/>
                        </a:rPr>
                        <a:t>Xây dựng nhóm chức năng Quản lý người dùng</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vi">
                          <a:latin typeface="Times New Roman"/>
                          <a:ea typeface="Times New Roman"/>
                          <a:cs typeface="Times New Roman"/>
                          <a:sym typeface="Times New Roman"/>
                        </a:rPr>
                        <a:t>x</a:t>
                      </a:r>
                      <a:endParaRPr>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vi">
                          <a:latin typeface="Times New Roman"/>
                          <a:ea typeface="Times New Roman"/>
                          <a:cs typeface="Times New Roman"/>
                          <a:sym typeface="Times New Roman"/>
                        </a:rPr>
                        <a:t>x</a:t>
                      </a:r>
                      <a:endParaRPr>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vi">
                          <a:latin typeface="Times New Roman"/>
                          <a:ea typeface="Times New Roman"/>
                          <a:cs typeface="Times New Roman"/>
                          <a:sym typeface="Times New Roman"/>
                        </a:rPr>
                        <a:t>x</a:t>
                      </a:r>
                      <a:endParaRPr>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9000">
                <a:tc>
                  <a:txBody>
                    <a:bodyPr/>
                    <a:lstStyle/>
                    <a:p>
                      <a:pPr indent="0" lvl="0" marL="0" rtl="0" algn="just">
                        <a:lnSpc>
                          <a:spcPct val="150000"/>
                        </a:lnSpc>
                        <a:spcBef>
                          <a:spcPts val="0"/>
                        </a:spcBef>
                        <a:spcAft>
                          <a:spcPts val="0"/>
                        </a:spcAft>
                        <a:buNone/>
                      </a:pPr>
                      <a:r>
                        <a:rPr lang="vi">
                          <a:latin typeface="Times New Roman"/>
                          <a:ea typeface="Times New Roman"/>
                          <a:cs typeface="Times New Roman"/>
                          <a:sym typeface="Times New Roman"/>
                        </a:rPr>
                        <a:t>5</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vi">
                          <a:latin typeface="Times New Roman"/>
                          <a:ea typeface="Times New Roman"/>
                          <a:cs typeface="Times New Roman"/>
                          <a:sym typeface="Times New Roman"/>
                        </a:rPr>
                        <a:t>Xây dựng nhóm chức năng Quản lý khóa học</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t/>
                      </a:r>
                      <a:endParaRPr>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vi">
                          <a:latin typeface="Times New Roman"/>
                          <a:ea typeface="Times New Roman"/>
                          <a:cs typeface="Times New Roman"/>
                          <a:sym typeface="Times New Roman"/>
                        </a:rPr>
                        <a:t>x</a:t>
                      </a:r>
                      <a:endParaRPr>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t/>
                      </a:r>
                      <a:endParaRPr>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9000">
                <a:tc>
                  <a:txBody>
                    <a:bodyPr/>
                    <a:lstStyle/>
                    <a:p>
                      <a:pPr indent="0" lvl="0" marL="0" rtl="0" algn="just">
                        <a:lnSpc>
                          <a:spcPct val="150000"/>
                        </a:lnSpc>
                        <a:spcBef>
                          <a:spcPts val="0"/>
                        </a:spcBef>
                        <a:spcAft>
                          <a:spcPts val="0"/>
                        </a:spcAft>
                        <a:buNone/>
                      </a:pPr>
                      <a:r>
                        <a:rPr lang="vi">
                          <a:latin typeface="Times New Roman"/>
                          <a:ea typeface="Times New Roman"/>
                          <a:cs typeface="Times New Roman"/>
                          <a:sym typeface="Times New Roman"/>
                        </a:rPr>
                        <a:t>6</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vi">
                          <a:latin typeface="Times New Roman"/>
                          <a:ea typeface="Times New Roman"/>
                          <a:cs typeface="Times New Roman"/>
                          <a:sym typeface="Times New Roman"/>
                        </a:rPr>
                        <a:t>Xây dựng nhóm chức năng Quản lý lớp học</a:t>
                      </a:r>
                      <a:endParaRPr>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t/>
                      </a:r>
                      <a:endParaRPr>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rPr lang="vi">
                          <a:latin typeface="Times New Roman"/>
                          <a:ea typeface="Times New Roman"/>
                          <a:cs typeface="Times New Roman"/>
                          <a:sym typeface="Times New Roman"/>
                        </a:rPr>
                        <a:t>x</a:t>
                      </a:r>
                      <a:endParaRPr>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lnSpc>
                          <a:spcPct val="150000"/>
                        </a:lnSpc>
                        <a:spcBef>
                          <a:spcPts val="0"/>
                        </a:spcBef>
                        <a:spcAft>
                          <a:spcPts val="0"/>
                        </a:spcAft>
                        <a:buNone/>
                      </a:pPr>
                      <a:r>
                        <a:t/>
                      </a:r>
                      <a:endParaRPr>
                        <a:latin typeface="Times New Roman"/>
                        <a:ea typeface="Times New Roman"/>
                        <a:cs typeface="Times New Roman"/>
                        <a:sym typeface="Times New Roman"/>
                      </a:endParaRPr>
                    </a:p>
                  </a:txBody>
                  <a:tcPr marT="63500" marB="63500" marR="63500" marL="635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rgbClr val="434343"/>
                </a:solidFill>
                <a:latin typeface="Times"/>
                <a:ea typeface="Times"/>
                <a:cs typeface="Times"/>
                <a:sym typeface="Times"/>
              </a:rPr>
              <a:t>2.2. Phân công nhiệm vụ</a:t>
            </a:r>
            <a:endParaRPr b="1">
              <a:solidFill>
                <a:srgbClr val="434343"/>
              </a:solidFill>
              <a:latin typeface="Times"/>
              <a:ea typeface="Times"/>
              <a:cs typeface="Times"/>
              <a:sym typeface="Times"/>
            </a:endParaRPr>
          </a:p>
        </p:txBody>
      </p:sp>
      <p:pic>
        <p:nvPicPr>
          <p:cNvPr id="159" name="Google Shape;159;p23"/>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graphicFrame>
        <p:nvGraphicFramePr>
          <p:cNvPr id="160" name="Google Shape;160;p23"/>
          <p:cNvGraphicFramePr/>
          <p:nvPr/>
        </p:nvGraphicFramePr>
        <p:xfrm>
          <a:off x="558500" y="749945"/>
          <a:ext cx="3000000" cy="3000000"/>
        </p:xfrm>
        <a:graphic>
          <a:graphicData uri="http://schemas.openxmlformats.org/drawingml/2006/table">
            <a:tbl>
              <a:tblPr>
                <a:noFill/>
                <a:tableStyleId>{D154E815-3010-4E81-B3C8-F6E53BC593ED}</a:tableStyleId>
              </a:tblPr>
              <a:tblGrid>
                <a:gridCol w="529450"/>
                <a:gridCol w="4583125"/>
                <a:gridCol w="980325"/>
                <a:gridCol w="944825"/>
                <a:gridCol w="989250"/>
              </a:tblGrid>
              <a:tr h="548125">
                <a:tc>
                  <a:txBody>
                    <a:bodyPr/>
                    <a:lstStyle/>
                    <a:p>
                      <a:pPr indent="0" lvl="0" marL="0" rtl="0" algn="just">
                        <a:lnSpc>
                          <a:spcPct val="150000"/>
                        </a:lnSpc>
                        <a:spcBef>
                          <a:spcPts val="0"/>
                        </a:spcBef>
                        <a:spcAft>
                          <a:spcPts val="0"/>
                        </a:spcAft>
                        <a:buNone/>
                      </a:pPr>
                      <a:r>
                        <a:rPr b="1" lang="vi">
                          <a:latin typeface="Times New Roman"/>
                          <a:ea typeface="Times New Roman"/>
                          <a:cs typeface="Times New Roman"/>
                          <a:sym typeface="Times New Roman"/>
                        </a:rPr>
                        <a:t>STT</a:t>
                      </a:r>
                      <a:endParaRPr b="1">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b="1" lang="vi">
                          <a:latin typeface="Times New Roman"/>
                          <a:ea typeface="Times New Roman"/>
                          <a:cs typeface="Times New Roman"/>
                          <a:sym typeface="Times New Roman"/>
                        </a:rPr>
                        <a:t>Công việc</a:t>
                      </a:r>
                      <a:endParaRPr b="1">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50000"/>
                        </a:lnSpc>
                        <a:spcBef>
                          <a:spcPts val="0"/>
                        </a:spcBef>
                        <a:spcAft>
                          <a:spcPts val="0"/>
                        </a:spcAft>
                        <a:buNone/>
                      </a:pPr>
                      <a:r>
                        <a:rPr b="1" lang="vi">
                          <a:latin typeface="Times New Roman"/>
                          <a:ea typeface="Times New Roman"/>
                          <a:cs typeface="Times New Roman"/>
                          <a:sym typeface="Times New Roman"/>
                        </a:rPr>
                        <a:t>Nguyễn Tiến Khoa</a:t>
                      </a:r>
                      <a:endParaRPr b="1">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50000"/>
                        </a:lnSpc>
                        <a:spcBef>
                          <a:spcPts val="0"/>
                        </a:spcBef>
                        <a:spcAft>
                          <a:spcPts val="0"/>
                        </a:spcAft>
                        <a:buNone/>
                      </a:pPr>
                      <a:r>
                        <a:rPr b="1" lang="vi">
                          <a:latin typeface="Times New Roman"/>
                          <a:ea typeface="Times New Roman"/>
                          <a:cs typeface="Times New Roman"/>
                          <a:sym typeface="Times New Roman"/>
                        </a:rPr>
                        <a:t>Nguyễn Phi Hùng</a:t>
                      </a:r>
                      <a:endParaRPr b="1">
                        <a:latin typeface="Times New Roman"/>
                        <a:ea typeface="Times New Roman"/>
                        <a:cs typeface="Times New Roman"/>
                        <a:sym typeface="Times New Roman"/>
                      </a:endParaRPr>
                    </a:p>
                  </a:txBody>
                  <a:tcPr marT="63500" marB="63500" marR="63500" marL="63500"/>
                </a:tc>
                <a:tc>
                  <a:txBody>
                    <a:bodyPr/>
                    <a:lstStyle/>
                    <a:p>
                      <a:pPr indent="0" lvl="0" marL="0" rtl="0" algn="just">
                        <a:lnSpc>
                          <a:spcPct val="150000"/>
                        </a:lnSpc>
                        <a:spcBef>
                          <a:spcPts val="0"/>
                        </a:spcBef>
                        <a:spcAft>
                          <a:spcPts val="0"/>
                        </a:spcAft>
                        <a:buNone/>
                      </a:pPr>
                      <a:r>
                        <a:rPr b="1" lang="vi">
                          <a:latin typeface="Times New Roman"/>
                          <a:ea typeface="Times New Roman"/>
                          <a:cs typeface="Times New Roman"/>
                          <a:sym typeface="Times New Roman"/>
                        </a:rPr>
                        <a:t>Nguyễn Tiến Khởi</a:t>
                      </a:r>
                      <a:endParaRPr b="1">
                        <a:latin typeface="Times New Roman"/>
                        <a:ea typeface="Times New Roman"/>
                        <a:cs typeface="Times New Roman"/>
                        <a:sym typeface="Times New Roman"/>
                      </a:endParaRPr>
                    </a:p>
                  </a:txBody>
                  <a:tcPr marT="63500" marB="63500" marR="63500" marL="63500"/>
                </a:tc>
              </a:tr>
              <a:tr h="319000">
                <a:tc>
                  <a:txBody>
                    <a:bodyPr/>
                    <a:lstStyle/>
                    <a:p>
                      <a:pPr indent="0" lvl="0" marL="0" rtl="0" algn="just">
                        <a:lnSpc>
                          <a:spcPct val="150000"/>
                        </a:lnSpc>
                        <a:spcBef>
                          <a:spcPts val="0"/>
                        </a:spcBef>
                        <a:spcAft>
                          <a:spcPts val="0"/>
                        </a:spcAft>
                        <a:buNone/>
                      </a:pPr>
                      <a:r>
                        <a:rPr lang="vi">
                          <a:latin typeface="Times New Roman"/>
                          <a:ea typeface="Times New Roman"/>
                          <a:cs typeface="Times New Roman"/>
                          <a:sym typeface="Times New Roman"/>
                        </a:rPr>
                        <a:t>7</a:t>
                      </a:r>
                      <a:endParaRPr>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Clr>
                          <a:schemeClr val="dk1"/>
                        </a:buClr>
                        <a:buSzPts val="1100"/>
                        <a:buFont typeface="Arial"/>
                        <a:buNone/>
                      </a:pPr>
                      <a:r>
                        <a:rPr lang="vi">
                          <a:solidFill>
                            <a:schemeClr val="dk1"/>
                          </a:solidFill>
                          <a:latin typeface="Times New Roman"/>
                          <a:ea typeface="Times New Roman"/>
                          <a:cs typeface="Times New Roman"/>
                          <a:sym typeface="Times New Roman"/>
                        </a:rPr>
                        <a:t>Xây dựng nhóm chức năng Quản lý tài nguyên lớp học</a:t>
                      </a:r>
                      <a:endParaRPr>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vi">
                          <a:latin typeface="Times New Roman"/>
                          <a:ea typeface="Times New Roman"/>
                          <a:cs typeface="Times New Roman"/>
                          <a:sym typeface="Times New Roman"/>
                        </a:rPr>
                        <a:t>x</a:t>
                      </a:r>
                      <a:endParaRPr>
                        <a:latin typeface="Times New Roman"/>
                        <a:ea typeface="Times New Roman"/>
                        <a:cs typeface="Times New Roman"/>
                        <a:sym typeface="Times New Roman"/>
                      </a:endParaRPr>
                    </a:p>
                  </a:txBody>
                  <a:tcPr marT="63500" marB="63500" marR="63500" marL="63500" anchor="ctr"/>
                </a:tc>
                <a:tc>
                  <a:txBody>
                    <a:bodyPr/>
                    <a:lstStyle/>
                    <a:p>
                      <a:pPr indent="0" lvl="0" marL="0" rtl="0" algn="ctr">
                        <a:lnSpc>
                          <a:spcPct val="150000"/>
                        </a:lnSpc>
                        <a:spcBef>
                          <a:spcPts val="0"/>
                        </a:spcBef>
                        <a:spcAft>
                          <a:spcPts val="0"/>
                        </a:spcAft>
                        <a:buNone/>
                      </a:pPr>
                      <a:r>
                        <a:t/>
                      </a:r>
                      <a:endParaRPr>
                        <a:latin typeface="Times New Roman"/>
                        <a:ea typeface="Times New Roman"/>
                        <a:cs typeface="Times New Roman"/>
                        <a:sym typeface="Times New Roman"/>
                      </a:endParaRPr>
                    </a:p>
                  </a:txBody>
                  <a:tcPr marT="63500" marB="63500" marR="63500" marL="63500" anchor="ctr"/>
                </a:tc>
                <a:tc>
                  <a:txBody>
                    <a:bodyPr/>
                    <a:lstStyle/>
                    <a:p>
                      <a:pPr indent="0" lvl="0" marL="0" rtl="0" algn="ctr">
                        <a:lnSpc>
                          <a:spcPct val="150000"/>
                        </a:lnSpc>
                        <a:spcBef>
                          <a:spcPts val="0"/>
                        </a:spcBef>
                        <a:spcAft>
                          <a:spcPts val="0"/>
                        </a:spcAft>
                        <a:buNone/>
                      </a:pPr>
                      <a:r>
                        <a:t/>
                      </a:r>
                      <a:endParaRPr>
                        <a:latin typeface="Times New Roman"/>
                        <a:ea typeface="Times New Roman"/>
                        <a:cs typeface="Times New Roman"/>
                        <a:sym typeface="Times New Roman"/>
                      </a:endParaRPr>
                    </a:p>
                  </a:txBody>
                  <a:tcPr marT="63500" marB="63500" marR="63500" marL="63500" anchor="ctr"/>
                </a:tc>
              </a:tr>
              <a:tr h="319000">
                <a:tc>
                  <a:txBody>
                    <a:bodyPr/>
                    <a:lstStyle/>
                    <a:p>
                      <a:pPr indent="0" lvl="0" marL="0" rtl="0" algn="just">
                        <a:lnSpc>
                          <a:spcPct val="150000"/>
                        </a:lnSpc>
                        <a:spcBef>
                          <a:spcPts val="0"/>
                        </a:spcBef>
                        <a:spcAft>
                          <a:spcPts val="0"/>
                        </a:spcAft>
                        <a:buNone/>
                      </a:pPr>
                      <a:r>
                        <a:rPr lang="vi">
                          <a:latin typeface="Times New Roman"/>
                          <a:ea typeface="Times New Roman"/>
                          <a:cs typeface="Times New Roman"/>
                          <a:sym typeface="Times New Roman"/>
                        </a:rPr>
                        <a:t>8</a:t>
                      </a:r>
                      <a:endParaRPr>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vi">
                          <a:solidFill>
                            <a:schemeClr val="dk1"/>
                          </a:solidFill>
                          <a:latin typeface="Times New Roman"/>
                          <a:ea typeface="Times New Roman"/>
                          <a:cs typeface="Times New Roman"/>
                          <a:sym typeface="Times New Roman"/>
                        </a:rPr>
                        <a:t>Xây dựng nhóm chức năng Quản lý bài tập</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vi">
                          <a:latin typeface="Times New Roman"/>
                          <a:ea typeface="Times New Roman"/>
                          <a:cs typeface="Times New Roman"/>
                          <a:sym typeface="Times New Roman"/>
                        </a:rPr>
                        <a:t>x</a:t>
                      </a:r>
                      <a:endParaRPr>
                        <a:latin typeface="Times New Roman"/>
                        <a:ea typeface="Times New Roman"/>
                        <a:cs typeface="Times New Roman"/>
                        <a:sym typeface="Times New Roman"/>
                      </a:endParaRPr>
                    </a:p>
                  </a:txBody>
                  <a:tcPr marT="63500" marB="63500" marR="63500" marL="63500" anchor="ctr"/>
                </a:tc>
                <a:tc>
                  <a:txBody>
                    <a:bodyPr/>
                    <a:lstStyle/>
                    <a:p>
                      <a:pPr indent="0" lvl="0" marL="0" rtl="0" algn="ctr">
                        <a:lnSpc>
                          <a:spcPct val="150000"/>
                        </a:lnSpc>
                        <a:spcBef>
                          <a:spcPts val="0"/>
                        </a:spcBef>
                        <a:spcAft>
                          <a:spcPts val="0"/>
                        </a:spcAft>
                        <a:buNone/>
                      </a:pPr>
                      <a:r>
                        <a:t/>
                      </a:r>
                      <a:endParaRPr>
                        <a:latin typeface="Times New Roman"/>
                        <a:ea typeface="Times New Roman"/>
                        <a:cs typeface="Times New Roman"/>
                        <a:sym typeface="Times New Roman"/>
                      </a:endParaRPr>
                    </a:p>
                  </a:txBody>
                  <a:tcPr marT="63500" marB="63500" marR="63500" marL="63500" anchor="ctr"/>
                </a:tc>
                <a:tc>
                  <a:txBody>
                    <a:bodyPr/>
                    <a:lstStyle/>
                    <a:p>
                      <a:pPr indent="0" lvl="0" marL="0" rtl="0" algn="ctr">
                        <a:lnSpc>
                          <a:spcPct val="150000"/>
                        </a:lnSpc>
                        <a:spcBef>
                          <a:spcPts val="0"/>
                        </a:spcBef>
                        <a:spcAft>
                          <a:spcPts val="0"/>
                        </a:spcAft>
                        <a:buNone/>
                      </a:pPr>
                      <a:r>
                        <a:t/>
                      </a:r>
                      <a:endParaRPr>
                        <a:latin typeface="Times New Roman"/>
                        <a:ea typeface="Times New Roman"/>
                        <a:cs typeface="Times New Roman"/>
                        <a:sym typeface="Times New Roman"/>
                      </a:endParaRPr>
                    </a:p>
                  </a:txBody>
                  <a:tcPr marT="63500" marB="63500" marR="63500" marL="63500" anchor="ctr"/>
                </a:tc>
              </a:tr>
              <a:tr h="319000">
                <a:tc>
                  <a:txBody>
                    <a:bodyPr/>
                    <a:lstStyle/>
                    <a:p>
                      <a:pPr indent="0" lvl="0" marL="0" rtl="0" algn="just">
                        <a:lnSpc>
                          <a:spcPct val="150000"/>
                        </a:lnSpc>
                        <a:spcBef>
                          <a:spcPts val="0"/>
                        </a:spcBef>
                        <a:spcAft>
                          <a:spcPts val="0"/>
                        </a:spcAft>
                        <a:buNone/>
                      </a:pPr>
                      <a:r>
                        <a:rPr lang="vi">
                          <a:latin typeface="Times New Roman"/>
                          <a:ea typeface="Times New Roman"/>
                          <a:cs typeface="Times New Roman"/>
                          <a:sym typeface="Times New Roman"/>
                        </a:rPr>
                        <a:t>9</a:t>
                      </a:r>
                      <a:endParaRPr>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vi">
                          <a:solidFill>
                            <a:schemeClr val="dk1"/>
                          </a:solidFill>
                          <a:latin typeface="Times New Roman"/>
                          <a:ea typeface="Times New Roman"/>
                          <a:cs typeface="Times New Roman"/>
                          <a:sym typeface="Times New Roman"/>
                        </a:rPr>
                        <a:t>Xây dựng nhóm chức năng Quản lý ngân hàng câu hỏi</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t/>
                      </a:r>
                      <a:endParaRPr>
                        <a:latin typeface="Times New Roman"/>
                        <a:ea typeface="Times New Roman"/>
                        <a:cs typeface="Times New Roman"/>
                        <a:sym typeface="Times New Roman"/>
                      </a:endParaRPr>
                    </a:p>
                  </a:txBody>
                  <a:tcPr marT="63500" marB="63500" marR="63500" marL="63500" anchor="ctr"/>
                </a:tc>
                <a:tc>
                  <a:txBody>
                    <a:bodyPr/>
                    <a:lstStyle/>
                    <a:p>
                      <a:pPr indent="0" lvl="0" marL="0" rtl="0" algn="ctr">
                        <a:lnSpc>
                          <a:spcPct val="150000"/>
                        </a:lnSpc>
                        <a:spcBef>
                          <a:spcPts val="0"/>
                        </a:spcBef>
                        <a:spcAft>
                          <a:spcPts val="0"/>
                        </a:spcAft>
                        <a:buNone/>
                      </a:pPr>
                      <a:r>
                        <a:t/>
                      </a:r>
                      <a:endParaRPr>
                        <a:latin typeface="Times New Roman"/>
                        <a:ea typeface="Times New Roman"/>
                        <a:cs typeface="Times New Roman"/>
                        <a:sym typeface="Times New Roman"/>
                      </a:endParaRPr>
                    </a:p>
                  </a:txBody>
                  <a:tcPr marT="63500" marB="63500" marR="63500" marL="63500" anchor="ctr"/>
                </a:tc>
                <a:tc>
                  <a:txBody>
                    <a:bodyPr/>
                    <a:lstStyle/>
                    <a:p>
                      <a:pPr indent="0" lvl="0" marL="0" rtl="0" algn="ctr">
                        <a:lnSpc>
                          <a:spcPct val="150000"/>
                        </a:lnSpc>
                        <a:spcBef>
                          <a:spcPts val="0"/>
                        </a:spcBef>
                        <a:spcAft>
                          <a:spcPts val="0"/>
                        </a:spcAft>
                        <a:buNone/>
                      </a:pPr>
                      <a:r>
                        <a:rPr lang="vi">
                          <a:latin typeface="Times New Roman"/>
                          <a:ea typeface="Times New Roman"/>
                          <a:cs typeface="Times New Roman"/>
                          <a:sym typeface="Times New Roman"/>
                        </a:rPr>
                        <a:t>x</a:t>
                      </a:r>
                      <a:endParaRPr>
                        <a:latin typeface="Times New Roman"/>
                        <a:ea typeface="Times New Roman"/>
                        <a:cs typeface="Times New Roman"/>
                        <a:sym typeface="Times New Roman"/>
                      </a:endParaRPr>
                    </a:p>
                  </a:txBody>
                  <a:tcPr marT="63500" marB="63500" marR="63500" marL="63500" anchor="ctr"/>
                </a:tc>
              </a:tr>
              <a:tr h="319000">
                <a:tc>
                  <a:txBody>
                    <a:bodyPr/>
                    <a:lstStyle/>
                    <a:p>
                      <a:pPr indent="0" lvl="0" marL="0" rtl="0" algn="just">
                        <a:lnSpc>
                          <a:spcPct val="150000"/>
                        </a:lnSpc>
                        <a:spcBef>
                          <a:spcPts val="0"/>
                        </a:spcBef>
                        <a:spcAft>
                          <a:spcPts val="0"/>
                        </a:spcAft>
                        <a:buNone/>
                      </a:pPr>
                      <a:r>
                        <a:rPr lang="vi">
                          <a:latin typeface="Times New Roman"/>
                          <a:ea typeface="Times New Roman"/>
                          <a:cs typeface="Times New Roman"/>
                          <a:sym typeface="Times New Roman"/>
                        </a:rPr>
                        <a:t>10</a:t>
                      </a:r>
                      <a:endParaRPr>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vi">
                          <a:solidFill>
                            <a:schemeClr val="dk1"/>
                          </a:solidFill>
                          <a:latin typeface="Times New Roman"/>
                          <a:ea typeface="Times New Roman"/>
                          <a:cs typeface="Times New Roman"/>
                          <a:sym typeface="Times New Roman"/>
                        </a:rPr>
                        <a:t>Xây dựng nhóm chức năng Quản lý đề thi</a:t>
                      </a:r>
                      <a:endParaRPr>
                        <a:solidFill>
                          <a:schemeClr val="dk1"/>
                        </a:solidFill>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t/>
                      </a:r>
                      <a:endParaRPr>
                        <a:latin typeface="Times New Roman"/>
                        <a:ea typeface="Times New Roman"/>
                        <a:cs typeface="Times New Roman"/>
                        <a:sym typeface="Times New Roman"/>
                      </a:endParaRPr>
                    </a:p>
                  </a:txBody>
                  <a:tcPr marT="63500" marB="63500" marR="63500" marL="63500" anchor="ctr"/>
                </a:tc>
                <a:tc>
                  <a:txBody>
                    <a:bodyPr/>
                    <a:lstStyle/>
                    <a:p>
                      <a:pPr indent="0" lvl="0" marL="0" rtl="0" algn="ctr">
                        <a:lnSpc>
                          <a:spcPct val="150000"/>
                        </a:lnSpc>
                        <a:spcBef>
                          <a:spcPts val="0"/>
                        </a:spcBef>
                        <a:spcAft>
                          <a:spcPts val="0"/>
                        </a:spcAft>
                        <a:buNone/>
                      </a:pPr>
                      <a:r>
                        <a:t/>
                      </a:r>
                      <a:endParaRPr>
                        <a:latin typeface="Times New Roman"/>
                        <a:ea typeface="Times New Roman"/>
                        <a:cs typeface="Times New Roman"/>
                        <a:sym typeface="Times New Roman"/>
                      </a:endParaRPr>
                    </a:p>
                  </a:txBody>
                  <a:tcPr marT="63500" marB="63500" marR="63500" marL="63500" anchor="ctr"/>
                </a:tc>
                <a:tc>
                  <a:txBody>
                    <a:bodyPr/>
                    <a:lstStyle/>
                    <a:p>
                      <a:pPr indent="0" lvl="0" marL="0" rtl="0" algn="ctr">
                        <a:lnSpc>
                          <a:spcPct val="150000"/>
                        </a:lnSpc>
                        <a:spcBef>
                          <a:spcPts val="0"/>
                        </a:spcBef>
                        <a:spcAft>
                          <a:spcPts val="0"/>
                        </a:spcAft>
                        <a:buNone/>
                      </a:pPr>
                      <a:r>
                        <a:rPr lang="vi">
                          <a:latin typeface="Times New Roman"/>
                          <a:ea typeface="Times New Roman"/>
                          <a:cs typeface="Times New Roman"/>
                          <a:sym typeface="Times New Roman"/>
                        </a:rPr>
                        <a:t>x</a:t>
                      </a:r>
                      <a:endParaRPr>
                        <a:latin typeface="Times New Roman"/>
                        <a:ea typeface="Times New Roman"/>
                        <a:cs typeface="Times New Roman"/>
                        <a:sym typeface="Times New Roman"/>
                      </a:endParaRPr>
                    </a:p>
                  </a:txBody>
                  <a:tcPr marT="63500" marB="63500" marR="63500" marL="63500" anchor="ctr"/>
                </a:tc>
              </a:tr>
              <a:tr h="319000">
                <a:tc>
                  <a:txBody>
                    <a:bodyPr/>
                    <a:lstStyle/>
                    <a:p>
                      <a:pPr indent="0" lvl="0" marL="0" rtl="0" algn="just">
                        <a:lnSpc>
                          <a:spcPct val="150000"/>
                        </a:lnSpc>
                        <a:spcBef>
                          <a:spcPts val="0"/>
                        </a:spcBef>
                        <a:spcAft>
                          <a:spcPts val="0"/>
                        </a:spcAft>
                        <a:buNone/>
                      </a:pPr>
                      <a:r>
                        <a:rPr lang="vi">
                          <a:latin typeface="Times New Roman"/>
                          <a:ea typeface="Times New Roman"/>
                          <a:cs typeface="Times New Roman"/>
                          <a:sym typeface="Times New Roman"/>
                        </a:rPr>
                        <a:t>11</a:t>
                      </a:r>
                      <a:endParaRPr>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vi">
                          <a:latin typeface="Times New Roman"/>
                          <a:ea typeface="Times New Roman"/>
                          <a:cs typeface="Times New Roman"/>
                          <a:sym typeface="Times New Roman"/>
                        </a:rPr>
                        <a:t>Xây dựng nhóm chức năng Quản lý thi cử</a:t>
                      </a:r>
                      <a:endParaRPr>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t/>
                      </a:r>
                      <a:endParaRPr>
                        <a:latin typeface="Times New Roman"/>
                        <a:ea typeface="Times New Roman"/>
                        <a:cs typeface="Times New Roman"/>
                        <a:sym typeface="Times New Roman"/>
                      </a:endParaRPr>
                    </a:p>
                  </a:txBody>
                  <a:tcPr marT="63500" marB="63500" marR="63500" marL="63500" anchor="ctr"/>
                </a:tc>
                <a:tc>
                  <a:txBody>
                    <a:bodyPr/>
                    <a:lstStyle/>
                    <a:p>
                      <a:pPr indent="0" lvl="0" marL="0" rtl="0" algn="ctr">
                        <a:lnSpc>
                          <a:spcPct val="150000"/>
                        </a:lnSpc>
                        <a:spcBef>
                          <a:spcPts val="0"/>
                        </a:spcBef>
                        <a:spcAft>
                          <a:spcPts val="0"/>
                        </a:spcAft>
                        <a:buNone/>
                      </a:pPr>
                      <a:r>
                        <a:t/>
                      </a:r>
                      <a:endParaRPr>
                        <a:latin typeface="Times New Roman"/>
                        <a:ea typeface="Times New Roman"/>
                        <a:cs typeface="Times New Roman"/>
                        <a:sym typeface="Times New Roman"/>
                      </a:endParaRPr>
                    </a:p>
                  </a:txBody>
                  <a:tcPr marT="63500" marB="63500" marR="63500" marL="63500" anchor="ctr"/>
                </a:tc>
                <a:tc>
                  <a:txBody>
                    <a:bodyPr/>
                    <a:lstStyle/>
                    <a:p>
                      <a:pPr indent="0" lvl="0" marL="0" rtl="0" algn="ctr">
                        <a:lnSpc>
                          <a:spcPct val="150000"/>
                        </a:lnSpc>
                        <a:spcBef>
                          <a:spcPts val="0"/>
                        </a:spcBef>
                        <a:spcAft>
                          <a:spcPts val="0"/>
                        </a:spcAft>
                        <a:buNone/>
                      </a:pPr>
                      <a:r>
                        <a:rPr lang="vi">
                          <a:latin typeface="Times New Roman"/>
                          <a:ea typeface="Times New Roman"/>
                          <a:cs typeface="Times New Roman"/>
                          <a:sym typeface="Times New Roman"/>
                        </a:rPr>
                        <a:t>x</a:t>
                      </a:r>
                      <a:endParaRPr>
                        <a:latin typeface="Times New Roman"/>
                        <a:ea typeface="Times New Roman"/>
                        <a:cs typeface="Times New Roman"/>
                        <a:sym typeface="Times New Roman"/>
                      </a:endParaRPr>
                    </a:p>
                  </a:txBody>
                  <a:tcPr marT="63500" marB="63500" marR="63500" marL="63500" anchor="ctr"/>
                </a:tc>
              </a:tr>
              <a:tr h="319000">
                <a:tc>
                  <a:txBody>
                    <a:bodyPr/>
                    <a:lstStyle/>
                    <a:p>
                      <a:pPr indent="0" lvl="0" marL="0" rtl="0" algn="just">
                        <a:lnSpc>
                          <a:spcPct val="150000"/>
                        </a:lnSpc>
                        <a:spcBef>
                          <a:spcPts val="0"/>
                        </a:spcBef>
                        <a:spcAft>
                          <a:spcPts val="0"/>
                        </a:spcAft>
                        <a:buNone/>
                      </a:pPr>
                      <a:r>
                        <a:rPr lang="vi">
                          <a:latin typeface="Times New Roman"/>
                          <a:ea typeface="Times New Roman"/>
                          <a:cs typeface="Times New Roman"/>
                          <a:sym typeface="Times New Roman"/>
                        </a:rPr>
                        <a:t>12</a:t>
                      </a:r>
                      <a:endParaRPr>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vi">
                          <a:latin typeface="Times New Roman"/>
                          <a:ea typeface="Times New Roman"/>
                          <a:cs typeface="Times New Roman"/>
                          <a:sym typeface="Times New Roman"/>
                        </a:rPr>
                        <a:t>Xây dựng nhóm chức năng Quản lý báo cáo thống kê</a:t>
                      </a:r>
                      <a:endParaRPr>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vi">
                          <a:latin typeface="Times New Roman"/>
                          <a:ea typeface="Times New Roman"/>
                          <a:cs typeface="Times New Roman"/>
                          <a:sym typeface="Times New Roman"/>
                        </a:rPr>
                        <a:t>x</a:t>
                      </a:r>
                      <a:endParaRPr>
                        <a:latin typeface="Times New Roman"/>
                        <a:ea typeface="Times New Roman"/>
                        <a:cs typeface="Times New Roman"/>
                        <a:sym typeface="Times New Roman"/>
                      </a:endParaRPr>
                    </a:p>
                  </a:txBody>
                  <a:tcPr marT="63500" marB="63500" marR="63500" marL="63500" anchor="ctr"/>
                </a:tc>
                <a:tc>
                  <a:txBody>
                    <a:bodyPr/>
                    <a:lstStyle/>
                    <a:p>
                      <a:pPr indent="0" lvl="0" marL="0" rtl="0" algn="ctr">
                        <a:lnSpc>
                          <a:spcPct val="150000"/>
                        </a:lnSpc>
                        <a:spcBef>
                          <a:spcPts val="0"/>
                        </a:spcBef>
                        <a:spcAft>
                          <a:spcPts val="0"/>
                        </a:spcAft>
                        <a:buNone/>
                      </a:pPr>
                      <a:r>
                        <a:rPr lang="vi">
                          <a:latin typeface="Times New Roman"/>
                          <a:ea typeface="Times New Roman"/>
                          <a:cs typeface="Times New Roman"/>
                          <a:sym typeface="Times New Roman"/>
                        </a:rPr>
                        <a:t>x</a:t>
                      </a:r>
                      <a:endParaRPr>
                        <a:latin typeface="Times New Roman"/>
                        <a:ea typeface="Times New Roman"/>
                        <a:cs typeface="Times New Roman"/>
                        <a:sym typeface="Times New Roman"/>
                      </a:endParaRPr>
                    </a:p>
                  </a:txBody>
                  <a:tcPr marT="63500" marB="63500" marR="63500" marL="63500" anchor="ctr"/>
                </a:tc>
                <a:tc>
                  <a:txBody>
                    <a:bodyPr/>
                    <a:lstStyle/>
                    <a:p>
                      <a:pPr indent="0" lvl="0" marL="0" rtl="0" algn="ctr">
                        <a:lnSpc>
                          <a:spcPct val="150000"/>
                        </a:lnSpc>
                        <a:spcBef>
                          <a:spcPts val="0"/>
                        </a:spcBef>
                        <a:spcAft>
                          <a:spcPts val="0"/>
                        </a:spcAft>
                        <a:buNone/>
                      </a:pPr>
                      <a:r>
                        <a:rPr lang="vi">
                          <a:latin typeface="Times New Roman"/>
                          <a:ea typeface="Times New Roman"/>
                          <a:cs typeface="Times New Roman"/>
                          <a:sym typeface="Times New Roman"/>
                        </a:rPr>
                        <a:t>x</a:t>
                      </a:r>
                      <a:endParaRPr>
                        <a:latin typeface="Times New Roman"/>
                        <a:ea typeface="Times New Roman"/>
                        <a:cs typeface="Times New Roman"/>
                        <a:sym typeface="Times New Roman"/>
                      </a:endParaRPr>
                    </a:p>
                  </a:txBody>
                  <a:tcPr marT="63500" marB="63500" marR="63500" marL="63500" anchor="ctr"/>
                </a:tc>
              </a:tr>
              <a:tr h="319000">
                <a:tc>
                  <a:txBody>
                    <a:bodyPr/>
                    <a:lstStyle/>
                    <a:p>
                      <a:pPr indent="0" lvl="0" marL="0" rtl="0" algn="just">
                        <a:lnSpc>
                          <a:spcPct val="150000"/>
                        </a:lnSpc>
                        <a:spcBef>
                          <a:spcPts val="0"/>
                        </a:spcBef>
                        <a:spcAft>
                          <a:spcPts val="0"/>
                        </a:spcAft>
                        <a:buNone/>
                      </a:pPr>
                      <a:r>
                        <a:rPr lang="vi">
                          <a:latin typeface="Times New Roman"/>
                          <a:ea typeface="Times New Roman"/>
                          <a:cs typeface="Times New Roman"/>
                          <a:sym typeface="Times New Roman"/>
                        </a:rPr>
                        <a:t>13</a:t>
                      </a:r>
                      <a:endParaRPr>
                        <a:latin typeface="Times New Roman"/>
                        <a:ea typeface="Times New Roman"/>
                        <a:cs typeface="Times New Roman"/>
                        <a:sym typeface="Times New Roman"/>
                      </a:endParaRPr>
                    </a:p>
                  </a:txBody>
                  <a:tcPr marT="63500" marB="63500" marR="63500" marL="63500"/>
                </a:tc>
                <a:tc>
                  <a:txBody>
                    <a:bodyPr/>
                    <a:lstStyle/>
                    <a:p>
                      <a:pPr indent="0" lvl="0" marL="0" rtl="0" algn="l">
                        <a:lnSpc>
                          <a:spcPct val="150000"/>
                        </a:lnSpc>
                        <a:spcBef>
                          <a:spcPts val="0"/>
                        </a:spcBef>
                        <a:spcAft>
                          <a:spcPts val="0"/>
                        </a:spcAft>
                        <a:buNone/>
                      </a:pPr>
                      <a:r>
                        <a:rPr lang="vi">
                          <a:latin typeface="Times New Roman"/>
                          <a:ea typeface="Times New Roman"/>
                          <a:cs typeface="Times New Roman"/>
                          <a:sym typeface="Times New Roman"/>
                        </a:rPr>
                        <a:t>Hoàn thiện báo cáo</a:t>
                      </a:r>
                      <a:endParaRPr>
                        <a:latin typeface="Times New Roman"/>
                        <a:ea typeface="Times New Roman"/>
                        <a:cs typeface="Times New Roman"/>
                        <a:sym typeface="Times New Roman"/>
                      </a:endParaRPr>
                    </a:p>
                  </a:txBody>
                  <a:tcPr marT="63500" marB="63500" marR="63500" marL="63500"/>
                </a:tc>
                <a:tc>
                  <a:txBody>
                    <a:bodyPr/>
                    <a:lstStyle/>
                    <a:p>
                      <a:pPr indent="0" lvl="0" marL="0" rtl="0" algn="ctr">
                        <a:lnSpc>
                          <a:spcPct val="150000"/>
                        </a:lnSpc>
                        <a:spcBef>
                          <a:spcPts val="0"/>
                        </a:spcBef>
                        <a:spcAft>
                          <a:spcPts val="0"/>
                        </a:spcAft>
                        <a:buNone/>
                      </a:pPr>
                      <a:r>
                        <a:rPr lang="vi">
                          <a:latin typeface="Times New Roman"/>
                          <a:ea typeface="Times New Roman"/>
                          <a:cs typeface="Times New Roman"/>
                          <a:sym typeface="Times New Roman"/>
                        </a:rPr>
                        <a:t>x</a:t>
                      </a:r>
                      <a:endParaRPr>
                        <a:latin typeface="Times New Roman"/>
                        <a:ea typeface="Times New Roman"/>
                        <a:cs typeface="Times New Roman"/>
                        <a:sym typeface="Times New Roman"/>
                      </a:endParaRPr>
                    </a:p>
                  </a:txBody>
                  <a:tcPr marT="63500" marB="63500" marR="63500" marL="63500" anchor="ctr"/>
                </a:tc>
                <a:tc>
                  <a:txBody>
                    <a:bodyPr/>
                    <a:lstStyle/>
                    <a:p>
                      <a:pPr indent="0" lvl="0" marL="0" rtl="0" algn="ctr">
                        <a:lnSpc>
                          <a:spcPct val="150000"/>
                        </a:lnSpc>
                        <a:spcBef>
                          <a:spcPts val="0"/>
                        </a:spcBef>
                        <a:spcAft>
                          <a:spcPts val="0"/>
                        </a:spcAft>
                        <a:buNone/>
                      </a:pPr>
                      <a:r>
                        <a:rPr lang="vi">
                          <a:latin typeface="Times New Roman"/>
                          <a:ea typeface="Times New Roman"/>
                          <a:cs typeface="Times New Roman"/>
                          <a:sym typeface="Times New Roman"/>
                        </a:rPr>
                        <a:t>x</a:t>
                      </a:r>
                      <a:endParaRPr>
                        <a:latin typeface="Times New Roman"/>
                        <a:ea typeface="Times New Roman"/>
                        <a:cs typeface="Times New Roman"/>
                        <a:sym typeface="Times New Roman"/>
                      </a:endParaRPr>
                    </a:p>
                  </a:txBody>
                  <a:tcPr marT="63500" marB="63500" marR="63500" marL="63500" anchor="ctr"/>
                </a:tc>
                <a:tc>
                  <a:txBody>
                    <a:bodyPr/>
                    <a:lstStyle/>
                    <a:p>
                      <a:pPr indent="0" lvl="0" marL="0" rtl="0" algn="ctr">
                        <a:lnSpc>
                          <a:spcPct val="150000"/>
                        </a:lnSpc>
                        <a:spcBef>
                          <a:spcPts val="0"/>
                        </a:spcBef>
                        <a:spcAft>
                          <a:spcPts val="0"/>
                        </a:spcAft>
                        <a:buNone/>
                      </a:pPr>
                      <a:r>
                        <a:rPr lang="vi">
                          <a:latin typeface="Times New Roman"/>
                          <a:ea typeface="Times New Roman"/>
                          <a:cs typeface="Times New Roman"/>
                          <a:sym typeface="Times New Roman"/>
                        </a:rPr>
                        <a:t>x</a:t>
                      </a:r>
                      <a:endParaRPr>
                        <a:latin typeface="Times New Roman"/>
                        <a:ea typeface="Times New Roman"/>
                        <a:cs typeface="Times New Roman"/>
                        <a:sym typeface="Times New Roman"/>
                      </a:endParaRPr>
                    </a:p>
                  </a:txBody>
                  <a:tcPr marT="63500" marB="63500" marR="63500" marL="63500" anchor="ct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4"/>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sp>
        <p:nvSpPr>
          <p:cNvPr id="166" name="Google Shape;166;p24"/>
          <p:cNvSpPr txBox="1"/>
          <p:nvPr>
            <p:ph type="title"/>
          </p:nvPr>
        </p:nvSpPr>
        <p:spPr>
          <a:xfrm>
            <a:off x="2587350" y="2285400"/>
            <a:ext cx="396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vi" sz="2220">
                <a:solidFill>
                  <a:srgbClr val="434343"/>
                </a:solidFill>
                <a:latin typeface="Times"/>
                <a:ea typeface="Times"/>
                <a:cs typeface="Times"/>
                <a:sym typeface="Times"/>
              </a:rPr>
              <a:t>3. Nội dung thực hiện</a:t>
            </a:r>
            <a:endParaRPr b="1" sz="2220">
              <a:solidFill>
                <a:srgbClr val="434343"/>
              </a:solidFill>
              <a:latin typeface="Times"/>
              <a:ea typeface="Times"/>
              <a:cs typeface="Times"/>
              <a:sym typeface="Time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idx="1" type="body"/>
          </p:nvPr>
        </p:nvSpPr>
        <p:spPr>
          <a:xfrm>
            <a:off x="829042" y="572708"/>
            <a:ext cx="2897100" cy="4725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b="1" lang="vi" sz="1400"/>
              <a:t>QT01: Quản lý tài khoản</a:t>
            </a:r>
            <a:endParaRPr b="1" sz="1400"/>
          </a:p>
        </p:txBody>
      </p:sp>
      <p:sp>
        <p:nvSpPr>
          <p:cNvPr id="172" name="Google Shape;172;p25"/>
          <p:cNvSpPr txBox="1"/>
          <p:nvPr>
            <p:ph idx="1" type="body"/>
          </p:nvPr>
        </p:nvSpPr>
        <p:spPr>
          <a:xfrm>
            <a:off x="5241067" y="572700"/>
            <a:ext cx="2933400" cy="4725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200"/>
              </a:spcAft>
              <a:buNone/>
            </a:pPr>
            <a:r>
              <a:rPr b="1" lang="vi" sz="1400"/>
              <a:t>QT02: Tổ chức lớp học</a:t>
            </a:r>
            <a:endParaRPr b="1" sz="1400"/>
          </a:p>
        </p:txBody>
      </p:sp>
      <p:pic>
        <p:nvPicPr>
          <p:cNvPr id="173" name="Google Shape;173;p25"/>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pic>
        <p:nvPicPr>
          <p:cNvPr id="174" name="Google Shape;174;p25"/>
          <p:cNvPicPr preferRelativeResize="0"/>
          <p:nvPr/>
        </p:nvPicPr>
        <p:blipFill>
          <a:blip r:embed="rId4">
            <a:alphaModFix/>
          </a:blip>
          <a:stretch>
            <a:fillRect/>
          </a:stretch>
        </p:blipFill>
        <p:spPr>
          <a:xfrm>
            <a:off x="402825" y="1045200"/>
            <a:ext cx="3749550" cy="3936424"/>
          </a:xfrm>
          <a:prstGeom prst="rect">
            <a:avLst/>
          </a:prstGeom>
          <a:noFill/>
          <a:ln>
            <a:noFill/>
          </a:ln>
        </p:spPr>
      </p:pic>
      <p:pic>
        <p:nvPicPr>
          <p:cNvPr id="175" name="Google Shape;175;p25"/>
          <p:cNvPicPr preferRelativeResize="0"/>
          <p:nvPr/>
        </p:nvPicPr>
        <p:blipFill>
          <a:blip r:embed="rId5">
            <a:alphaModFix/>
          </a:blip>
          <a:stretch>
            <a:fillRect/>
          </a:stretch>
        </p:blipFill>
        <p:spPr>
          <a:xfrm>
            <a:off x="5201500" y="1079825"/>
            <a:ext cx="2933400" cy="3867184"/>
          </a:xfrm>
          <a:prstGeom prst="rect">
            <a:avLst/>
          </a:prstGeom>
          <a:noFill/>
          <a:ln>
            <a:noFill/>
          </a:ln>
        </p:spPr>
      </p:pic>
      <p:sp>
        <p:nvSpPr>
          <p:cNvPr id="176" name="Google Shape;176;p25"/>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vi" sz="2220">
                <a:solidFill>
                  <a:srgbClr val="434343"/>
                </a:solidFill>
                <a:latin typeface="Times"/>
                <a:ea typeface="Times"/>
                <a:cs typeface="Times"/>
                <a:sym typeface="Times"/>
              </a:rPr>
              <a:t>3.1</a:t>
            </a:r>
            <a:r>
              <a:rPr b="1" lang="vi" sz="2220">
                <a:solidFill>
                  <a:srgbClr val="434343"/>
                </a:solidFill>
                <a:latin typeface="Times"/>
                <a:ea typeface="Times"/>
                <a:cs typeface="Times"/>
                <a:sym typeface="Times"/>
              </a:rPr>
              <a:t>. Quy trình nghiệp vụ</a:t>
            </a:r>
            <a:endParaRPr b="1" sz="2220">
              <a:solidFill>
                <a:srgbClr val="434343"/>
              </a:solidFill>
              <a:latin typeface="Times"/>
              <a:ea typeface="Times"/>
              <a:cs typeface="Times"/>
              <a:sym typeface="Time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txBox="1"/>
          <p:nvPr>
            <p:ph idx="1" type="body"/>
          </p:nvPr>
        </p:nvSpPr>
        <p:spPr>
          <a:xfrm>
            <a:off x="-553225" y="507725"/>
            <a:ext cx="4383600" cy="5727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b="1" lang="vi" sz="1400"/>
              <a:t>QT05. Xây dựng đề thi</a:t>
            </a:r>
            <a:endParaRPr b="1" sz="1400"/>
          </a:p>
        </p:txBody>
      </p:sp>
      <p:pic>
        <p:nvPicPr>
          <p:cNvPr id="182" name="Google Shape;182;p26"/>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pic>
        <p:nvPicPr>
          <p:cNvPr id="183" name="Google Shape;183;p26"/>
          <p:cNvPicPr preferRelativeResize="0"/>
          <p:nvPr/>
        </p:nvPicPr>
        <p:blipFill>
          <a:blip r:embed="rId4">
            <a:alphaModFix/>
          </a:blip>
          <a:stretch>
            <a:fillRect/>
          </a:stretch>
        </p:blipFill>
        <p:spPr>
          <a:xfrm>
            <a:off x="133217" y="967675"/>
            <a:ext cx="3010699" cy="4007824"/>
          </a:xfrm>
          <a:prstGeom prst="rect">
            <a:avLst/>
          </a:prstGeom>
          <a:noFill/>
          <a:ln>
            <a:noFill/>
          </a:ln>
        </p:spPr>
      </p:pic>
      <p:pic>
        <p:nvPicPr>
          <p:cNvPr id="184" name="Google Shape;184;p26"/>
          <p:cNvPicPr preferRelativeResize="0"/>
          <p:nvPr/>
        </p:nvPicPr>
        <p:blipFill>
          <a:blip r:embed="rId5">
            <a:alphaModFix/>
          </a:blip>
          <a:stretch>
            <a:fillRect/>
          </a:stretch>
        </p:blipFill>
        <p:spPr>
          <a:xfrm>
            <a:off x="3777126" y="911025"/>
            <a:ext cx="4327899" cy="4007825"/>
          </a:xfrm>
          <a:prstGeom prst="rect">
            <a:avLst/>
          </a:prstGeom>
          <a:noFill/>
          <a:ln>
            <a:noFill/>
          </a:ln>
        </p:spPr>
      </p:pic>
      <p:sp>
        <p:nvSpPr>
          <p:cNvPr id="185" name="Google Shape;185;p26"/>
          <p:cNvSpPr txBox="1"/>
          <p:nvPr>
            <p:ph idx="1" type="body"/>
          </p:nvPr>
        </p:nvSpPr>
        <p:spPr>
          <a:xfrm>
            <a:off x="3830375" y="507725"/>
            <a:ext cx="4383600" cy="5727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b="1" lang="vi" sz="1400"/>
              <a:t>QT06. Tổ chức thi</a:t>
            </a:r>
            <a:endParaRPr b="1" sz="1400"/>
          </a:p>
        </p:txBody>
      </p:sp>
      <p:sp>
        <p:nvSpPr>
          <p:cNvPr id="186" name="Google Shape;186;p26"/>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vi" sz="2220">
                <a:solidFill>
                  <a:srgbClr val="434343"/>
                </a:solidFill>
                <a:latin typeface="Times"/>
                <a:ea typeface="Times"/>
                <a:cs typeface="Times"/>
                <a:sym typeface="Times"/>
              </a:rPr>
              <a:t>3.1</a:t>
            </a:r>
            <a:r>
              <a:rPr b="1" lang="vi" sz="2220">
                <a:solidFill>
                  <a:srgbClr val="434343"/>
                </a:solidFill>
                <a:latin typeface="Times"/>
                <a:ea typeface="Times"/>
                <a:cs typeface="Times"/>
                <a:sym typeface="Times"/>
              </a:rPr>
              <a:t>. Quy trình nghiệp vụ</a:t>
            </a:r>
            <a:endParaRPr b="1" sz="2220">
              <a:solidFill>
                <a:srgbClr val="434343"/>
              </a:solidFill>
              <a:latin typeface="Times"/>
              <a:ea typeface="Times"/>
              <a:cs typeface="Times"/>
              <a:sym typeface="Times"/>
            </a:endParaRPr>
          </a:p>
          <a:p>
            <a:pPr indent="0" lvl="0" marL="0" rtl="0" algn="l">
              <a:spcBef>
                <a:spcPts val="0"/>
              </a:spcBef>
              <a:spcAft>
                <a:spcPts val="0"/>
              </a:spcAft>
              <a:buSzPts val="990"/>
              <a:buNone/>
            </a:pPr>
            <a:r>
              <a:t/>
            </a:r>
            <a:endParaRPr b="1" sz="2220">
              <a:solidFill>
                <a:srgbClr val="434343"/>
              </a:solidFill>
              <a:latin typeface="Times"/>
              <a:ea typeface="Times"/>
              <a:cs typeface="Times"/>
              <a:sym typeface="Times"/>
            </a:endParaRPr>
          </a:p>
          <a:p>
            <a:pPr indent="0" lvl="0" marL="0" rtl="0" algn="l">
              <a:spcBef>
                <a:spcPts val="0"/>
              </a:spcBef>
              <a:spcAft>
                <a:spcPts val="0"/>
              </a:spcAft>
              <a:buSzPts val="990"/>
              <a:buNone/>
            </a:pPr>
            <a:r>
              <a:t/>
            </a:r>
            <a:endParaRPr b="1" sz="2220">
              <a:solidFill>
                <a:srgbClr val="434343"/>
              </a:solidFill>
              <a:latin typeface="Times"/>
              <a:ea typeface="Times"/>
              <a:cs typeface="Times"/>
              <a:sym typeface="Time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idx="1" type="body"/>
          </p:nvPr>
        </p:nvSpPr>
        <p:spPr>
          <a:xfrm>
            <a:off x="439208" y="572700"/>
            <a:ext cx="3941700" cy="5727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1200"/>
              </a:spcAft>
              <a:buNone/>
            </a:pPr>
            <a:r>
              <a:rPr b="1" lang="vi" sz="1400"/>
              <a:t>QT03: Cung cấp nội dung học tập</a:t>
            </a:r>
            <a:endParaRPr b="1" sz="1400"/>
          </a:p>
        </p:txBody>
      </p:sp>
      <p:sp>
        <p:nvSpPr>
          <p:cNvPr id="192" name="Google Shape;192;p27"/>
          <p:cNvSpPr txBox="1"/>
          <p:nvPr>
            <p:ph idx="1" type="body"/>
          </p:nvPr>
        </p:nvSpPr>
        <p:spPr>
          <a:xfrm>
            <a:off x="5292704" y="572704"/>
            <a:ext cx="3165000" cy="5727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b="1" lang="vi" sz="1400"/>
              <a:t>QT04: Giao và nộp bài tập</a:t>
            </a:r>
            <a:endParaRPr b="1" sz="1400"/>
          </a:p>
        </p:txBody>
      </p:sp>
      <p:pic>
        <p:nvPicPr>
          <p:cNvPr id="193" name="Google Shape;193;p27"/>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pic>
        <p:nvPicPr>
          <p:cNvPr id="194" name="Google Shape;194;p27"/>
          <p:cNvPicPr preferRelativeResize="0"/>
          <p:nvPr/>
        </p:nvPicPr>
        <p:blipFill>
          <a:blip r:embed="rId4">
            <a:alphaModFix/>
          </a:blip>
          <a:stretch>
            <a:fillRect/>
          </a:stretch>
        </p:blipFill>
        <p:spPr>
          <a:xfrm>
            <a:off x="167150" y="982349"/>
            <a:ext cx="4485800" cy="3403977"/>
          </a:xfrm>
          <a:prstGeom prst="rect">
            <a:avLst/>
          </a:prstGeom>
          <a:noFill/>
          <a:ln>
            <a:noFill/>
          </a:ln>
        </p:spPr>
      </p:pic>
      <p:pic>
        <p:nvPicPr>
          <p:cNvPr id="195" name="Google Shape;195;p27"/>
          <p:cNvPicPr preferRelativeResize="0"/>
          <p:nvPr/>
        </p:nvPicPr>
        <p:blipFill>
          <a:blip r:embed="rId5">
            <a:alphaModFix/>
          </a:blip>
          <a:stretch>
            <a:fillRect/>
          </a:stretch>
        </p:blipFill>
        <p:spPr>
          <a:xfrm>
            <a:off x="4904349" y="947965"/>
            <a:ext cx="3941700" cy="3472747"/>
          </a:xfrm>
          <a:prstGeom prst="rect">
            <a:avLst/>
          </a:prstGeom>
          <a:noFill/>
          <a:ln>
            <a:noFill/>
          </a:ln>
        </p:spPr>
      </p:pic>
      <p:sp>
        <p:nvSpPr>
          <p:cNvPr id="196" name="Google Shape;196;p27"/>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vi" sz="2220">
                <a:solidFill>
                  <a:srgbClr val="434343"/>
                </a:solidFill>
                <a:latin typeface="Times"/>
                <a:ea typeface="Times"/>
                <a:cs typeface="Times"/>
                <a:sym typeface="Times"/>
              </a:rPr>
              <a:t>3.1</a:t>
            </a:r>
            <a:r>
              <a:rPr b="1" lang="vi" sz="2220">
                <a:solidFill>
                  <a:srgbClr val="434343"/>
                </a:solidFill>
                <a:latin typeface="Times"/>
                <a:ea typeface="Times"/>
                <a:cs typeface="Times"/>
                <a:sym typeface="Times"/>
              </a:rPr>
              <a:t>. Quy trình nghiệp vụ</a:t>
            </a:r>
            <a:endParaRPr b="1" sz="2220">
              <a:solidFill>
                <a:srgbClr val="434343"/>
              </a:solidFill>
              <a:latin typeface="Times"/>
              <a:ea typeface="Times"/>
              <a:cs typeface="Times"/>
              <a:sym typeface="Times"/>
            </a:endParaRPr>
          </a:p>
          <a:p>
            <a:pPr indent="0" lvl="0" marL="0" rtl="0" algn="l">
              <a:spcBef>
                <a:spcPts val="0"/>
              </a:spcBef>
              <a:spcAft>
                <a:spcPts val="0"/>
              </a:spcAft>
              <a:buSzPts val="990"/>
              <a:buNone/>
            </a:pPr>
            <a:r>
              <a:t/>
            </a:r>
            <a:endParaRPr b="1" sz="2220">
              <a:solidFill>
                <a:srgbClr val="434343"/>
              </a:solidFill>
              <a:latin typeface="Times"/>
              <a:ea typeface="Times"/>
              <a:cs typeface="Times"/>
              <a:sym typeface="Times"/>
            </a:endParaRPr>
          </a:p>
          <a:p>
            <a:pPr indent="0" lvl="0" marL="0" rtl="0" algn="l">
              <a:spcBef>
                <a:spcPts val="0"/>
              </a:spcBef>
              <a:spcAft>
                <a:spcPts val="0"/>
              </a:spcAft>
              <a:buSzPts val="990"/>
              <a:buNone/>
            </a:pPr>
            <a:r>
              <a:t/>
            </a:r>
            <a:endParaRPr b="1" sz="2220">
              <a:solidFill>
                <a:srgbClr val="434343"/>
              </a:solidFill>
              <a:latin typeface="Times"/>
              <a:ea typeface="Times"/>
              <a:cs typeface="Times"/>
              <a:sym typeface="Time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idx="1" type="body"/>
          </p:nvPr>
        </p:nvSpPr>
        <p:spPr>
          <a:xfrm>
            <a:off x="2747850" y="572699"/>
            <a:ext cx="3648300" cy="4725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b="1" lang="vi" sz="1400"/>
              <a:t>QT07. Báo cáo thống kê</a:t>
            </a:r>
            <a:endParaRPr b="1" sz="1400"/>
          </a:p>
        </p:txBody>
      </p:sp>
      <p:pic>
        <p:nvPicPr>
          <p:cNvPr id="202" name="Google Shape;202;p28"/>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pic>
        <p:nvPicPr>
          <p:cNvPr id="203" name="Google Shape;203;p28"/>
          <p:cNvPicPr preferRelativeResize="0"/>
          <p:nvPr/>
        </p:nvPicPr>
        <p:blipFill>
          <a:blip r:embed="rId4">
            <a:alphaModFix/>
          </a:blip>
          <a:stretch>
            <a:fillRect/>
          </a:stretch>
        </p:blipFill>
        <p:spPr>
          <a:xfrm>
            <a:off x="2846525" y="1054821"/>
            <a:ext cx="3450949" cy="3933651"/>
          </a:xfrm>
          <a:prstGeom prst="rect">
            <a:avLst/>
          </a:prstGeom>
          <a:noFill/>
          <a:ln>
            <a:noFill/>
          </a:ln>
        </p:spPr>
      </p:pic>
      <p:sp>
        <p:nvSpPr>
          <p:cNvPr id="204" name="Google Shape;204;p28"/>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vi" sz="2220">
                <a:solidFill>
                  <a:srgbClr val="434343"/>
                </a:solidFill>
                <a:latin typeface="Times"/>
                <a:ea typeface="Times"/>
                <a:cs typeface="Times"/>
                <a:sym typeface="Times"/>
              </a:rPr>
              <a:t>3.1</a:t>
            </a:r>
            <a:r>
              <a:rPr b="1" lang="vi" sz="2220">
                <a:solidFill>
                  <a:srgbClr val="434343"/>
                </a:solidFill>
                <a:latin typeface="Times"/>
                <a:ea typeface="Times"/>
                <a:cs typeface="Times"/>
                <a:sym typeface="Times"/>
              </a:rPr>
              <a:t>. Quy trình nghiệp vụ</a:t>
            </a:r>
            <a:endParaRPr b="1" sz="2220">
              <a:solidFill>
                <a:srgbClr val="434343"/>
              </a:solidFill>
              <a:latin typeface="Times"/>
              <a:ea typeface="Times"/>
              <a:cs typeface="Times"/>
              <a:sym typeface="Times"/>
            </a:endParaRPr>
          </a:p>
          <a:p>
            <a:pPr indent="0" lvl="0" marL="0" rtl="0" algn="l">
              <a:spcBef>
                <a:spcPts val="0"/>
              </a:spcBef>
              <a:spcAft>
                <a:spcPts val="0"/>
              </a:spcAft>
              <a:buSzPts val="990"/>
              <a:buNone/>
            </a:pPr>
            <a:r>
              <a:t/>
            </a:r>
            <a:endParaRPr b="1" sz="2220">
              <a:solidFill>
                <a:srgbClr val="434343"/>
              </a:solidFill>
              <a:latin typeface="Times"/>
              <a:ea typeface="Times"/>
              <a:cs typeface="Times"/>
              <a:sym typeface="Time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nvSpPr>
        <p:spPr>
          <a:xfrm>
            <a:off x="311700" y="464775"/>
            <a:ext cx="8264400" cy="4521300"/>
          </a:xfrm>
          <a:prstGeom prst="rect">
            <a:avLst/>
          </a:prstGeom>
          <a:noFill/>
          <a:ln>
            <a:noFill/>
          </a:ln>
        </p:spPr>
        <p:txBody>
          <a:bodyPr anchorCtr="0" anchor="t" bIns="91425" lIns="91425" spcFirstLastPara="1" rIns="91425" wrap="square" tIns="91425">
            <a:noAutofit/>
          </a:bodyPr>
          <a:lstStyle/>
          <a:p>
            <a:pPr indent="-317500" lvl="0" marL="360000" rtl="0" algn="l">
              <a:lnSpc>
                <a:spcPct val="150000"/>
              </a:lnSpc>
              <a:spcBef>
                <a:spcPts val="0"/>
              </a:spcBef>
              <a:spcAft>
                <a:spcPts val="0"/>
              </a:spcAft>
              <a:buClr>
                <a:schemeClr val="dk1"/>
              </a:buClr>
              <a:buSzPts val="1400"/>
              <a:buChar char="-"/>
            </a:pPr>
            <a:r>
              <a:rPr lang="vi">
                <a:solidFill>
                  <a:schemeClr val="dk1"/>
                </a:solidFill>
              </a:rPr>
              <a:t>R01: Quản trị viên có thể tạo mới tài khoản người dùng (giảng viên, học viên, quản trị viên). (QT01)</a:t>
            </a:r>
            <a:endParaRPr>
              <a:solidFill>
                <a:schemeClr val="dk1"/>
              </a:solidFill>
            </a:endParaRPr>
          </a:p>
          <a:p>
            <a:pPr indent="-317500" lvl="0" marL="360000" rtl="0" algn="l">
              <a:lnSpc>
                <a:spcPct val="150000"/>
              </a:lnSpc>
              <a:spcBef>
                <a:spcPts val="0"/>
              </a:spcBef>
              <a:spcAft>
                <a:spcPts val="0"/>
              </a:spcAft>
              <a:buClr>
                <a:schemeClr val="dk1"/>
              </a:buClr>
              <a:buSzPts val="1400"/>
              <a:buChar char="-"/>
            </a:pPr>
            <a:r>
              <a:rPr lang="vi">
                <a:solidFill>
                  <a:schemeClr val="dk1"/>
                </a:solidFill>
              </a:rPr>
              <a:t>R02: Quản trị viên có thể chỉnh sửa thông tin tài khoản người dùng khi có thay đổi (họ tên, thông tin liên hệ). (QT01)</a:t>
            </a:r>
            <a:endParaRPr>
              <a:solidFill>
                <a:schemeClr val="dk1"/>
              </a:solidFill>
            </a:endParaRPr>
          </a:p>
          <a:p>
            <a:pPr indent="-317500" lvl="0" marL="360000" rtl="0" algn="l">
              <a:lnSpc>
                <a:spcPct val="150000"/>
              </a:lnSpc>
              <a:spcBef>
                <a:spcPts val="0"/>
              </a:spcBef>
              <a:spcAft>
                <a:spcPts val="0"/>
              </a:spcAft>
              <a:buClr>
                <a:schemeClr val="dk1"/>
              </a:buClr>
              <a:buSzPts val="1400"/>
              <a:buChar char="-"/>
            </a:pPr>
            <a:r>
              <a:rPr lang="vi">
                <a:solidFill>
                  <a:schemeClr val="dk1"/>
                </a:solidFill>
              </a:rPr>
              <a:t>R03: Quản trị viên có thể xóa tài khoản người dùng khỏi hệ thống khi không còn sử dụng. (QT01)</a:t>
            </a:r>
            <a:endParaRPr>
              <a:solidFill>
                <a:schemeClr val="dk1"/>
              </a:solidFill>
            </a:endParaRPr>
          </a:p>
          <a:p>
            <a:pPr indent="-317500" lvl="0" marL="360000" rtl="0" algn="l">
              <a:lnSpc>
                <a:spcPct val="150000"/>
              </a:lnSpc>
              <a:spcBef>
                <a:spcPts val="0"/>
              </a:spcBef>
              <a:spcAft>
                <a:spcPts val="0"/>
              </a:spcAft>
              <a:buClr>
                <a:schemeClr val="dk1"/>
              </a:buClr>
              <a:buSzPts val="1400"/>
              <a:buChar char="-"/>
            </a:pPr>
            <a:r>
              <a:rPr lang="vi">
                <a:solidFill>
                  <a:schemeClr val="dk1"/>
                </a:solidFill>
              </a:rPr>
              <a:t>R04: Quản trị viên có thể import danh sách người dùng từ file Excel để ghi danh nhanh vào hệ thống. (QT01)</a:t>
            </a:r>
            <a:endParaRPr>
              <a:solidFill>
                <a:schemeClr val="dk1"/>
              </a:solidFill>
            </a:endParaRPr>
          </a:p>
          <a:p>
            <a:pPr indent="-317500" lvl="0" marL="360000" rtl="0" algn="l">
              <a:lnSpc>
                <a:spcPct val="150000"/>
              </a:lnSpc>
              <a:spcBef>
                <a:spcPts val="0"/>
              </a:spcBef>
              <a:spcAft>
                <a:spcPts val="0"/>
              </a:spcAft>
              <a:buClr>
                <a:schemeClr val="dk1"/>
              </a:buClr>
              <a:buSzPts val="1400"/>
              <a:buChar char="-"/>
            </a:pPr>
            <a:r>
              <a:rPr lang="vi">
                <a:solidFill>
                  <a:schemeClr val="dk1"/>
                </a:solidFill>
              </a:rPr>
              <a:t>R05: Quản trị viên có thể tạo mới khóa học. (QT02)</a:t>
            </a:r>
            <a:endParaRPr>
              <a:solidFill>
                <a:schemeClr val="dk1"/>
              </a:solidFill>
            </a:endParaRPr>
          </a:p>
          <a:p>
            <a:pPr indent="-317500" lvl="0" marL="360000" rtl="0" algn="l">
              <a:lnSpc>
                <a:spcPct val="150000"/>
              </a:lnSpc>
              <a:spcBef>
                <a:spcPts val="0"/>
              </a:spcBef>
              <a:spcAft>
                <a:spcPts val="0"/>
              </a:spcAft>
              <a:buClr>
                <a:schemeClr val="dk1"/>
              </a:buClr>
              <a:buSzPts val="1400"/>
              <a:buChar char="-"/>
            </a:pPr>
            <a:r>
              <a:rPr lang="vi">
                <a:solidFill>
                  <a:schemeClr val="dk1"/>
                </a:solidFill>
              </a:rPr>
              <a:t>R06: Quản trị viên có thể chỉnh sửa thông tin khóa học khi có thay đổi. (QT02)</a:t>
            </a:r>
            <a:endParaRPr>
              <a:solidFill>
                <a:schemeClr val="dk1"/>
              </a:solidFill>
            </a:endParaRPr>
          </a:p>
          <a:p>
            <a:pPr indent="-317500" lvl="0" marL="360000" rtl="0" algn="l">
              <a:lnSpc>
                <a:spcPct val="150000"/>
              </a:lnSpc>
              <a:spcBef>
                <a:spcPts val="0"/>
              </a:spcBef>
              <a:spcAft>
                <a:spcPts val="0"/>
              </a:spcAft>
              <a:buClr>
                <a:schemeClr val="dk1"/>
              </a:buClr>
              <a:buSzPts val="1400"/>
              <a:buChar char="-"/>
            </a:pPr>
            <a:r>
              <a:rPr lang="vi">
                <a:solidFill>
                  <a:schemeClr val="dk1"/>
                </a:solidFill>
              </a:rPr>
              <a:t>R07: Quản trị viên có thể xóa khóa học khi không còn hoạt động. (QT02)</a:t>
            </a:r>
            <a:endParaRPr>
              <a:solidFill>
                <a:schemeClr val="dk1"/>
              </a:solidFill>
            </a:endParaRPr>
          </a:p>
          <a:p>
            <a:pPr indent="-317500" lvl="0" marL="360000" rtl="0" algn="l">
              <a:lnSpc>
                <a:spcPct val="150000"/>
              </a:lnSpc>
              <a:spcBef>
                <a:spcPts val="0"/>
              </a:spcBef>
              <a:spcAft>
                <a:spcPts val="0"/>
              </a:spcAft>
              <a:buClr>
                <a:schemeClr val="dk1"/>
              </a:buClr>
              <a:buSzPts val="1400"/>
              <a:buChar char="-"/>
            </a:pPr>
            <a:r>
              <a:rPr lang="vi">
                <a:solidFill>
                  <a:schemeClr val="dk1"/>
                </a:solidFill>
              </a:rPr>
              <a:t>R08: Quản trị viên có thể tạo và quản lý các lớp học trong một khóa học cụ thể ( bao gồm phân công giảng viên cho lớp học và quản lý danh sách học viên của lớp).  (QT02)</a:t>
            </a:r>
            <a:endParaRPr>
              <a:solidFill>
                <a:schemeClr val="dk1"/>
              </a:solidFill>
            </a:endParaRPr>
          </a:p>
          <a:p>
            <a:pPr indent="-317500" lvl="0" marL="360000" rtl="0" algn="l">
              <a:lnSpc>
                <a:spcPct val="150000"/>
              </a:lnSpc>
              <a:spcBef>
                <a:spcPts val="0"/>
              </a:spcBef>
              <a:spcAft>
                <a:spcPts val="0"/>
              </a:spcAft>
              <a:buClr>
                <a:schemeClr val="dk1"/>
              </a:buClr>
              <a:buSzPts val="1400"/>
              <a:buChar char="-"/>
            </a:pPr>
            <a:r>
              <a:rPr lang="vi">
                <a:solidFill>
                  <a:schemeClr val="dk1"/>
                </a:solidFill>
              </a:rPr>
              <a:t>R09: Giảng viên có thể xem danh sách các lớp học được phân công giảng dạy ( bao gồm quản lý danh sách học viên trong lớp ). (QT02)</a:t>
            </a:r>
            <a:endParaRPr>
              <a:solidFill>
                <a:schemeClr val="dk1"/>
              </a:solidFill>
            </a:endParaRPr>
          </a:p>
        </p:txBody>
      </p:sp>
      <p:pic>
        <p:nvPicPr>
          <p:cNvPr id="210" name="Google Shape;210;p29"/>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sp>
        <p:nvSpPr>
          <p:cNvPr id="211" name="Google Shape;211;p29"/>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vi" sz="2220">
                <a:solidFill>
                  <a:srgbClr val="434343"/>
                </a:solidFill>
                <a:latin typeface="Times"/>
                <a:ea typeface="Times"/>
                <a:cs typeface="Times"/>
                <a:sym typeface="Times"/>
              </a:rPr>
              <a:t>3.2</a:t>
            </a:r>
            <a:r>
              <a:rPr b="1" lang="vi" sz="2220">
                <a:solidFill>
                  <a:srgbClr val="434343"/>
                </a:solidFill>
                <a:latin typeface="Times"/>
                <a:ea typeface="Times"/>
                <a:cs typeface="Times"/>
                <a:sym typeface="Times"/>
              </a:rPr>
              <a:t>. Yêu cầu chức năng</a:t>
            </a:r>
            <a:endParaRPr b="1" sz="2220">
              <a:solidFill>
                <a:srgbClr val="434343"/>
              </a:solidFill>
              <a:latin typeface="Times"/>
              <a:ea typeface="Times"/>
              <a:cs typeface="Times"/>
              <a:sym typeface="Time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nvSpPr>
        <p:spPr>
          <a:xfrm>
            <a:off x="244550" y="446425"/>
            <a:ext cx="8341200" cy="40008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lang="vi">
                <a:solidFill>
                  <a:schemeClr val="dk1"/>
                </a:solidFill>
              </a:rPr>
              <a:t>R10: Giảng viên có thể tạo mới Chương trong Lớp học. (QT03)</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vi">
                <a:solidFill>
                  <a:schemeClr val="dk1"/>
                </a:solidFill>
              </a:rPr>
              <a:t>R11: Giảng viên có thể chỉnh sửa thông tin Chương đã tạo. (QT03)</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vi">
                <a:solidFill>
                  <a:schemeClr val="dk1"/>
                </a:solidFill>
              </a:rPr>
              <a:t>R12: Giảng viên có thể xóa Chương khỏi hệ thống. (QT03)</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vi">
                <a:solidFill>
                  <a:schemeClr val="dk1"/>
                </a:solidFill>
              </a:rPr>
              <a:t>R13: Giảng viên có thể tạo mới Bài giảng trong một Chương, bao gồm nội dung: văn bản, PDF, PowerPoint, video, audio. (QT03)</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vi">
                <a:solidFill>
                  <a:schemeClr val="dk1"/>
                </a:solidFill>
              </a:rPr>
              <a:t>R14: Giảng viên có thể chỉnh sửa thông tin Bài giảng. (QT03)</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vi">
                <a:solidFill>
                  <a:schemeClr val="dk1"/>
                </a:solidFill>
              </a:rPr>
              <a:t>R15: Giảng viên có thể xóa Bài giảng khỏi hệ thống. (QT03)</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vi">
                <a:solidFill>
                  <a:schemeClr val="dk1"/>
                </a:solidFill>
              </a:rPr>
              <a:t>R16: Giảng viên có thể tạo Mục con trong bài giảng. (QT03)</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vi">
                <a:solidFill>
                  <a:schemeClr val="dk1"/>
                </a:solidFill>
              </a:rPr>
              <a:t>R17: Giảng viên có thể chỉnh sửa nội dung Mục con trong bài giảng. (QT03</a:t>
            </a:r>
            <a:r>
              <a:rPr lang="vi">
                <a:solidFill>
                  <a:schemeClr val="dk1"/>
                </a:solidFill>
              </a:rPr>
              <a:t>)</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vi">
                <a:solidFill>
                  <a:schemeClr val="dk1"/>
                </a:solidFill>
              </a:rPr>
              <a:t>R18: Giảng viên có thể xóa Mục con khỏi bài giảng. (QT03)</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vi">
                <a:solidFill>
                  <a:schemeClr val="dk1"/>
                </a:solidFill>
              </a:rPr>
              <a:t>R19: Giảng viên có thể tạo, chỉnh sửa, xóa bài tập luyện tập cho học viên. (QT04)</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vi">
                <a:solidFill>
                  <a:schemeClr val="dk1"/>
                </a:solidFill>
              </a:rPr>
              <a:t>R20: Giảng viên có thể chấm điểm bài tập và đưa ra nhận xét, phản hồi cho học viên. (QT04)</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vi">
                <a:solidFill>
                  <a:schemeClr val="dk1"/>
                </a:solidFill>
              </a:rPr>
              <a:t>R21: Quản trị viên có thể quản lý ngân hàng câu hỏi theo môn học, độ khó. (QT05)</a:t>
            </a:r>
            <a:endParaRPr>
              <a:solidFill>
                <a:schemeClr val="dk1"/>
              </a:solidFill>
            </a:endParaRPr>
          </a:p>
          <a:p>
            <a:pPr indent="0" lvl="0" marL="457200" rtl="0" algn="l">
              <a:lnSpc>
                <a:spcPct val="150000"/>
              </a:lnSpc>
              <a:spcBef>
                <a:spcPts val="0"/>
              </a:spcBef>
              <a:spcAft>
                <a:spcPts val="0"/>
              </a:spcAft>
              <a:buNone/>
            </a:pPr>
            <a:r>
              <a:t/>
            </a:r>
            <a:endParaRPr>
              <a:solidFill>
                <a:schemeClr val="dk1"/>
              </a:solidFill>
            </a:endParaRPr>
          </a:p>
        </p:txBody>
      </p:sp>
      <p:pic>
        <p:nvPicPr>
          <p:cNvPr id="217" name="Google Shape;217;p30"/>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sp>
        <p:nvSpPr>
          <p:cNvPr id="218" name="Google Shape;218;p30"/>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vi" sz="2220">
                <a:solidFill>
                  <a:srgbClr val="434343"/>
                </a:solidFill>
                <a:latin typeface="Times"/>
                <a:ea typeface="Times"/>
                <a:cs typeface="Times"/>
                <a:sym typeface="Times"/>
              </a:rPr>
              <a:t>3</a:t>
            </a:r>
            <a:r>
              <a:rPr b="1" lang="vi" sz="2220">
                <a:solidFill>
                  <a:srgbClr val="434343"/>
                </a:solidFill>
                <a:latin typeface="Times"/>
                <a:ea typeface="Times"/>
                <a:cs typeface="Times"/>
                <a:sym typeface="Times"/>
              </a:rPr>
              <a:t>.2. Yêu cầu chức năng</a:t>
            </a:r>
            <a:endParaRPr b="1" sz="2220">
              <a:solidFill>
                <a:srgbClr val="434343"/>
              </a:solidFill>
              <a:latin typeface="Times"/>
              <a:ea typeface="Times"/>
              <a:cs typeface="Times"/>
              <a:sym typeface="Times"/>
            </a:endParaRPr>
          </a:p>
          <a:p>
            <a:pPr indent="0" lvl="0" marL="0" rtl="0" algn="l">
              <a:spcBef>
                <a:spcPts val="0"/>
              </a:spcBef>
              <a:spcAft>
                <a:spcPts val="0"/>
              </a:spcAft>
              <a:buSzPts val="990"/>
              <a:buNone/>
            </a:pPr>
            <a:r>
              <a:t/>
            </a:r>
            <a:endParaRPr b="1" sz="2220">
              <a:solidFill>
                <a:srgbClr val="434343"/>
              </a:solidFill>
              <a:latin typeface="Times"/>
              <a:ea typeface="Times"/>
              <a:cs typeface="Times"/>
              <a:sym typeface="Times"/>
            </a:endParaRPr>
          </a:p>
          <a:p>
            <a:pPr indent="0" lvl="0" marL="0" rtl="0" algn="l">
              <a:spcBef>
                <a:spcPts val="0"/>
              </a:spcBef>
              <a:spcAft>
                <a:spcPts val="0"/>
              </a:spcAft>
              <a:buSzPts val="990"/>
              <a:buNone/>
            </a:pPr>
            <a:r>
              <a:t/>
            </a:r>
            <a:endParaRPr b="1" sz="2220">
              <a:solidFill>
                <a:srgbClr val="434343"/>
              </a:solidFill>
              <a:latin typeface="Times"/>
              <a:ea typeface="Times"/>
              <a:cs typeface="Times"/>
              <a:sym typeface="Time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nvSpPr>
        <p:spPr>
          <a:xfrm>
            <a:off x="261125" y="495725"/>
            <a:ext cx="8264400" cy="3950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lang="vi">
                <a:solidFill>
                  <a:schemeClr val="dk1"/>
                </a:solidFill>
              </a:rPr>
              <a:t>R22: Quản trị viên có thể tạo, sửa, xóa đề thi cho kỳ thi từ ngân hàng câu hỏi số lượng câu hỏi, cấu trúc đề. (QT05)</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vi">
                <a:solidFill>
                  <a:schemeClr val="dk1"/>
                </a:solidFill>
              </a:rPr>
              <a:t>R23: Quản trị viên tạo, sửa, xóa kỳ thi mới, bao gồm tên kỳ thi, lớp học, thời gian bắt đầu, thời gian làm bài và kết thúc. (QT06)</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vi">
                <a:solidFill>
                  <a:schemeClr val="dk1"/>
                </a:solidFill>
              </a:rPr>
              <a:t>R24: Quản trị viên có thể chỉnh sửa thông tin kỳ thi đã tạo (thay đổi tên, thời gian, môn học). (QT06)</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vi">
                <a:solidFill>
                  <a:schemeClr val="dk1"/>
                </a:solidFill>
              </a:rPr>
              <a:t>R25: Quản trị viên có thể xóa kỳ thi khi không còn sử dụng. (QT06)</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vi">
                <a:solidFill>
                  <a:schemeClr val="dk1"/>
                </a:solidFill>
              </a:rPr>
              <a:t>R26: Quản trị viên có thể tạo danh sách thi (các học viên tham gia kỳ thi) cho kỳ thi đó. (QT06)</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vi">
                <a:solidFill>
                  <a:schemeClr val="dk1"/>
                </a:solidFill>
              </a:rPr>
              <a:t>R27: Quản trị viên có thể chỉnh sửa danh sách thi (thêm/xóa học viên) cho kỳ thi đã tạo. (QT06)</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vi">
                <a:solidFill>
                  <a:schemeClr val="dk1"/>
                </a:solidFill>
              </a:rPr>
              <a:t>R28: Hệ thống có thể tự động chấm điểm các bài thi trắc nghiệm và lưu kết quả cho học viên. (QT06)</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vi">
                <a:solidFill>
                  <a:schemeClr val="dk1"/>
                </a:solidFill>
              </a:rPr>
              <a:t>R29: Học viên có thể xem danh sách lớp học và nội dung bài giảng theo cấu trúc: Lớp → Chương → Bài giảng → Mục con. (QT03)</a:t>
            </a:r>
            <a:endParaRPr>
              <a:solidFill>
                <a:schemeClr val="dk1"/>
              </a:solidFill>
            </a:endParaRPr>
          </a:p>
        </p:txBody>
      </p:sp>
      <p:pic>
        <p:nvPicPr>
          <p:cNvPr id="224" name="Google Shape;224;p31"/>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sp>
        <p:nvSpPr>
          <p:cNvPr id="225" name="Google Shape;225;p31"/>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vi" sz="2220">
                <a:solidFill>
                  <a:srgbClr val="434343"/>
                </a:solidFill>
                <a:latin typeface="Times"/>
                <a:ea typeface="Times"/>
                <a:cs typeface="Times"/>
                <a:sym typeface="Times"/>
              </a:rPr>
              <a:t>3.2</a:t>
            </a:r>
            <a:r>
              <a:rPr b="1" lang="vi" sz="2220">
                <a:solidFill>
                  <a:srgbClr val="434343"/>
                </a:solidFill>
                <a:latin typeface="Times"/>
                <a:ea typeface="Times"/>
                <a:cs typeface="Times"/>
                <a:sym typeface="Times"/>
              </a:rPr>
              <a:t>. Yêu cầu chức năng</a:t>
            </a:r>
            <a:endParaRPr b="1" sz="2220">
              <a:solidFill>
                <a:srgbClr val="434343"/>
              </a:solidFill>
              <a:latin typeface="Times"/>
              <a:ea typeface="Times"/>
              <a:cs typeface="Times"/>
              <a:sym typeface="Time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p:nvPr/>
        </p:nvSpPr>
        <p:spPr>
          <a:xfrm>
            <a:off x="7078025" y="20975"/>
            <a:ext cx="1952700" cy="5122500"/>
          </a:xfrm>
          <a:prstGeom prst="rect">
            <a:avLst/>
          </a:prstGeom>
          <a:solidFill>
            <a:srgbClr val="EAE4D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 name="Google Shape;66;p14"/>
          <p:cNvSpPr txBox="1"/>
          <p:nvPr>
            <p:ph type="title"/>
          </p:nvPr>
        </p:nvSpPr>
        <p:spPr>
          <a:xfrm>
            <a:off x="269275" y="164950"/>
            <a:ext cx="8520600" cy="43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solidFill>
                  <a:srgbClr val="38761D"/>
                </a:solidFill>
                <a:latin typeface="Times"/>
                <a:ea typeface="Times"/>
                <a:cs typeface="Times"/>
                <a:sym typeface="Times"/>
              </a:rPr>
              <a:t>NỘI DUNG BÁO CÁO</a:t>
            </a:r>
            <a:endParaRPr>
              <a:solidFill>
                <a:srgbClr val="38761D"/>
              </a:solidFill>
              <a:latin typeface="Times"/>
              <a:ea typeface="Times"/>
              <a:cs typeface="Times"/>
              <a:sym typeface="Times"/>
            </a:endParaRPr>
          </a:p>
        </p:txBody>
      </p:sp>
      <p:sp>
        <p:nvSpPr>
          <p:cNvPr id="67" name="Google Shape;67;p14"/>
          <p:cNvSpPr/>
          <p:nvPr/>
        </p:nvSpPr>
        <p:spPr>
          <a:xfrm>
            <a:off x="357325" y="652975"/>
            <a:ext cx="2644800" cy="31500"/>
          </a:xfrm>
          <a:prstGeom prst="rect">
            <a:avLst/>
          </a:prstGeom>
          <a:solidFill>
            <a:srgbClr val="FCE5CD"/>
          </a:solidFill>
          <a:ln cap="flat" cmpd="sng" w="8225">
            <a:solidFill>
              <a:schemeClr val="dk2"/>
            </a:solidFill>
            <a:prstDash val="solid"/>
            <a:round/>
            <a:headEnd len="sm" w="sm" type="none"/>
            <a:tailEnd len="sm" w="sm" type="none"/>
          </a:ln>
        </p:spPr>
        <p:txBody>
          <a:bodyPr anchorCtr="0" anchor="ctr" bIns="79150" lIns="79150" spcFirstLastPara="1" rIns="79150" wrap="square" tIns="79150">
            <a:noAutofit/>
          </a:bodyPr>
          <a:lstStyle/>
          <a:p>
            <a:pPr indent="0" lvl="0" marL="0" rtl="0" algn="ctr">
              <a:spcBef>
                <a:spcPts val="0"/>
              </a:spcBef>
              <a:spcAft>
                <a:spcPts val="0"/>
              </a:spcAft>
              <a:buNone/>
            </a:pPr>
            <a:r>
              <a:t/>
            </a:r>
            <a:endParaRPr sz="1211">
              <a:solidFill>
                <a:srgbClr val="7F6000"/>
              </a:solidFill>
            </a:endParaRPr>
          </a:p>
        </p:txBody>
      </p:sp>
      <p:pic>
        <p:nvPicPr>
          <p:cNvPr id="68" name="Google Shape;68;p14"/>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sp>
        <p:nvSpPr>
          <p:cNvPr id="69" name="Google Shape;69;p14"/>
          <p:cNvSpPr txBox="1"/>
          <p:nvPr/>
        </p:nvSpPr>
        <p:spPr>
          <a:xfrm>
            <a:off x="1329282" y="1299997"/>
            <a:ext cx="4120200" cy="386400"/>
          </a:xfrm>
          <a:prstGeom prst="rect">
            <a:avLst/>
          </a:prstGeom>
          <a:noFill/>
          <a:ln>
            <a:noFill/>
          </a:ln>
        </p:spPr>
        <p:txBody>
          <a:bodyPr anchorCtr="0" anchor="t" bIns="79150" lIns="79150" spcFirstLastPara="1" rIns="79150" wrap="square" tIns="79150">
            <a:spAutoFit/>
          </a:bodyPr>
          <a:lstStyle/>
          <a:p>
            <a:pPr indent="0" lvl="0" marL="0" rtl="0" algn="l">
              <a:spcBef>
                <a:spcPts val="0"/>
              </a:spcBef>
              <a:spcAft>
                <a:spcPts val="0"/>
              </a:spcAft>
              <a:buClr>
                <a:schemeClr val="dk1"/>
              </a:buClr>
              <a:buSzPts val="952"/>
              <a:buFont typeface="Arial"/>
              <a:buNone/>
            </a:pPr>
            <a:r>
              <a:rPr b="1" lang="vi" sz="1471">
                <a:solidFill>
                  <a:srgbClr val="434343"/>
                </a:solidFill>
              </a:rPr>
              <a:t>Giới thiệu đề tài</a:t>
            </a:r>
            <a:endParaRPr b="1" sz="1471">
              <a:solidFill>
                <a:srgbClr val="434343"/>
              </a:solidFill>
            </a:endParaRPr>
          </a:p>
        </p:txBody>
      </p:sp>
      <p:sp>
        <p:nvSpPr>
          <p:cNvPr id="70" name="Google Shape;70;p14"/>
          <p:cNvSpPr txBox="1"/>
          <p:nvPr/>
        </p:nvSpPr>
        <p:spPr>
          <a:xfrm>
            <a:off x="1342650" y="1903575"/>
            <a:ext cx="4972800" cy="383100"/>
          </a:xfrm>
          <a:prstGeom prst="rect">
            <a:avLst/>
          </a:prstGeom>
          <a:noFill/>
          <a:ln>
            <a:noFill/>
          </a:ln>
        </p:spPr>
        <p:txBody>
          <a:bodyPr anchorCtr="0" anchor="t" bIns="79150" lIns="79150" spcFirstLastPara="1" rIns="79150" wrap="square" tIns="79150">
            <a:spAutoFit/>
          </a:bodyPr>
          <a:lstStyle/>
          <a:p>
            <a:pPr indent="0" lvl="0" marL="0" rtl="0" algn="l">
              <a:spcBef>
                <a:spcPts val="0"/>
              </a:spcBef>
              <a:spcAft>
                <a:spcPts val="0"/>
              </a:spcAft>
              <a:buClr>
                <a:schemeClr val="dk1"/>
              </a:buClr>
              <a:buSzPts val="1100"/>
              <a:buFont typeface="Arial"/>
              <a:buNone/>
            </a:pPr>
            <a:r>
              <a:rPr b="1" lang="vi" sz="1450">
                <a:solidFill>
                  <a:srgbClr val="434343"/>
                </a:solidFill>
              </a:rPr>
              <a:t>Phân công nhiệm vụ và kế hoạch thực hiện</a:t>
            </a:r>
            <a:endParaRPr b="1" sz="1450">
              <a:solidFill>
                <a:srgbClr val="434343"/>
              </a:solidFill>
            </a:endParaRPr>
          </a:p>
        </p:txBody>
      </p:sp>
      <p:sp>
        <p:nvSpPr>
          <p:cNvPr id="71" name="Google Shape;71;p14"/>
          <p:cNvSpPr txBox="1"/>
          <p:nvPr/>
        </p:nvSpPr>
        <p:spPr>
          <a:xfrm>
            <a:off x="1329283" y="2510527"/>
            <a:ext cx="4120200" cy="386400"/>
          </a:xfrm>
          <a:prstGeom prst="rect">
            <a:avLst/>
          </a:prstGeom>
          <a:noFill/>
          <a:ln>
            <a:noFill/>
          </a:ln>
        </p:spPr>
        <p:txBody>
          <a:bodyPr anchorCtr="0" anchor="t" bIns="79150" lIns="79150" spcFirstLastPara="1" rIns="79150" wrap="square" tIns="79150">
            <a:spAutoFit/>
          </a:bodyPr>
          <a:lstStyle/>
          <a:p>
            <a:pPr indent="0" lvl="0" marL="0" rtl="0" algn="l">
              <a:spcBef>
                <a:spcPts val="0"/>
              </a:spcBef>
              <a:spcAft>
                <a:spcPts val="0"/>
              </a:spcAft>
              <a:buNone/>
            </a:pPr>
            <a:r>
              <a:rPr b="1" lang="vi" sz="1471">
                <a:solidFill>
                  <a:srgbClr val="434343"/>
                </a:solidFill>
              </a:rPr>
              <a:t>Nội dung thực hiện</a:t>
            </a:r>
            <a:endParaRPr b="1" sz="1471">
              <a:solidFill>
                <a:srgbClr val="434343"/>
              </a:solidFill>
            </a:endParaRPr>
          </a:p>
        </p:txBody>
      </p:sp>
      <p:grpSp>
        <p:nvGrpSpPr>
          <p:cNvPr id="72" name="Google Shape;72;p14"/>
          <p:cNvGrpSpPr/>
          <p:nvPr/>
        </p:nvGrpSpPr>
        <p:grpSpPr>
          <a:xfrm>
            <a:off x="664243" y="1233387"/>
            <a:ext cx="522736" cy="519620"/>
            <a:chOff x="950104" y="827250"/>
            <a:chExt cx="603900" cy="600300"/>
          </a:xfrm>
        </p:grpSpPr>
        <p:sp>
          <p:nvSpPr>
            <p:cNvPr id="73" name="Google Shape;73;p14"/>
            <p:cNvSpPr/>
            <p:nvPr/>
          </p:nvSpPr>
          <p:spPr>
            <a:xfrm>
              <a:off x="950104" y="827250"/>
              <a:ext cx="603900" cy="600300"/>
            </a:xfrm>
            <a:prstGeom prst="ellipse">
              <a:avLst/>
            </a:prstGeom>
            <a:solidFill>
              <a:srgbClr val="EAE4D2"/>
            </a:solidFill>
            <a:ln cap="flat" cmpd="sng" w="6625">
              <a:solidFill>
                <a:schemeClr val="lt1"/>
              </a:solidFill>
              <a:prstDash val="solid"/>
              <a:round/>
              <a:headEnd len="sm" w="sm" type="none"/>
              <a:tailEnd len="sm" w="sm" type="none"/>
            </a:ln>
          </p:spPr>
          <p:txBody>
            <a:bodyPr anchorCtr="0" anchor="ctr" bIns="63650" lIns="63650" spcFirstLastPara="1" rIns="63650" wrap="square" tIns="63650">
              <a:noAutofit/>
            </a:bodyPr>
            <a:lstStyle/>
            <a:p>
              <a:pPr indent="0" lvl="0" marL="0" rtl="0" algn="ctr">
                <a:spcBef>
                  <a:spcPts val="0"/>
                </a:spcBef>
                <a:spcAft>
                  <a:spcPts val="0"/>
                </a:spcAft>
                <a:buNone/>
              </a:pPr>
              <a:r>
                <a:t/>
              </a:r>
              <a:endParaRPr sz="974"/>
            </a:p>
          </p:txBody>
        </p:sp>
        <p:sp>
          <p:nvSpPr>
            <p:cNvPr id="74" name="Google Shape;74;p14"/>
            <p:cNvSpPr txBox="1"/>
            <p:nvPr/>
          </p:nvSpPr>
          <p:spPr>
            <a:xfrm>
              <a:off x="1072654" y="886050"/>
              <a:ext cx="358800" cy="482700"/>
            </a:xfrm>
            <a:prstGeom prst="rect">
              <a:avLst/>
            </a:prstGeom>
            <a:noFill/>
            <a:ln>
              <a:noFill/>
            </a:ln>
          </p:spPr>
          <p:txBody>
            <a:bodyPr anchorCtr="0" anchor="t" bIns="63650" lIns="63650" spcFirstLastPara="1" rIns="63650" wrap="square" tIns="63650">
              <a:spAutoFit/>
            </a:bodyPr>
            <a:lstStyle/>
            <a:p>
              <a:pPr indent="0" lvl="0" marL="0" rtl="0" algn="ctr">
                <a:lnSpc>
                  <a:spcPct val="140000"/>
                </a:lnSpc>
                <a:spcBef>
                  <a:spcPts val="0"/>
                </a:spcBef>
                <a:spcAft>
                  <a:spcPts val="0"/>
                </a:spcAft>
                <a:buNone/>
              </a:pPr>
              <a:r>
                <a:rPr b="1" lang="vi" sz="1879">
                  <a:solidFill>
                    <a:srgbClr val="17726D"/>
                  </a:solidFill>
                </a:rPr>
                <a:t>1</a:t>
              </a:r>
              <a:endParaRPr b="1" sz="1879">
                <a:solidFill>
                  <a:srgbClr val="17726D"/>
                </a:solidFill>
              </a:endParaRPr>
            </a:p>
          </p:txBody>
        </p:sp>
      </p:grpSp>
      <p:grpSp>
        <p:nvGrpSpPr>
          <p:cNvPr id="75" name="Google Shape;75;p14"/>
          <p:cNvGrpSpPr/>
          <p:nvPr/>
        </p:nvGrpSpPr>
        <p:grpSpPr>
          <a:xfrm>
            <a:off x="664243" y="1836953"/>
            <a:ext cx="522736" cy="519620"/>
            <a:chOff x="950104" y="827250"/>
            <a:chExt cx="603900" cy="600300"/>
          </a:xfrm>
        </p:grpSpPr>
        <p:sp>
          <p:nvSpPr>
            <p:cNvPr id="76" name="Google Shape;76;p14"/>
            <p:cNvSpPr/>
            <p:nvPr/>
          </p:nvSpPr>
          <p:spPr>
            <a:xfrm>
              <a:off x="950104" y="827250"/>
              <a:ext cx="603900" cy="600300"/>
            </a:xfrm>
            <a:prstGeom prst="ellipse">
              <a:avLst/>
            </a:prstGeom>
            <a:solidFill>
              <a:srgbClr val="EAE4D2"/>
            </a:solidFill>
            <a:ln cap="flat" cmpd="sng" w="6625">
              <a:solidFill>
                <a:schemeClr val="lt1"/>
              </a:solidFill>
              <a:prstDash val="solid"/>
              <a:round/>
              <a:headEnd len="sm" w="sm" type="none"/>
              <a:tailEnd len="sm" w="sm" type="none"/>
            </a:ln>
          </p:spPr>
          <p:txBody>
            <a:bodyPr anchorCtr="0" anchor="ctr" bIns="63650" lIns="63650" spcFirstLastPara="1" rIns="63650" wrap="square" tIns="63650">
              <a:noAutofit/>
            </a:bodyPr>
            <a:lstStyle/>
            <a:p>
              <a:pPr indent="0" lvl="0" marL="0" rtl="0" algn="ctr">
                <a:spcBef>
                  <a:spcPts val="0"/>
                </a:spcBef>
                <a:spcAft>
                  <a:spcPts val="0"/>
                </a:spcAft>
                <a:buNone/>
              </a:pPr>
              <a:r>
                <a:t/>
              </a:r>
              <a:endParaRPr sz="974"/>
            </a:p>
          </p:txBody>
        </p:sp>
        <p:sp>
          <p:nvSpPr>
            <p:cNvPr id="77" name="Google Shape;77;p14"/>
            <p:cNvSpPr txBox="1"/>
            <p:nvPr/>
          </p:nvSpPr>
          <p:spPr>
            <a:xfrm>
              <a:off x="1072654" y="886050"/>
              <a:ext cx="358800" cy="482700"/>
            </a:xfrm>
            <a:prstGeom prst="rect">
              <a:avLst/>
            </a:prstGeom>
            <a:noFill/>
            <a:ln>
              <a:noFill/>
            </a:ln>
          </p:spPr>
          <p:txBody>
            <a:bodyPr anchorCtr="0" anchor="t" bIns="63650" lIns="63650" spcFirstLastPara="1" rIns="63650" wrap="square" tIns="63650">
              <a:spAutoFit/>
            </a:bodyPr>
            <a:lstStyle/>
            <a:p>
              <a:pPr indent="0" lvl="0" marL="0" rtl="0" algn="ctr">
                <a:lnSpc>
                  <a:spcPct val="140000"/>
                </a:lnSpc>
                <a:spcBef>
                  <a:spcPts val="0"/>
                </a:spcBef>
                <a:spcAft>
                  <a:spcPts val="0"/>
                </a:spcAft>
                <a:buNone/>
              </a:pPr>
              <a:r>
                <a:rPr b="1" lang="vi" sz="1879">
                  <a:solidFill>
                    <a:srgbClr val="17726D"/>
                  </a:solidFill>
                </a:rPr>
                <a:t>2</a:t>
              </a:r>
              <a:endParaRPr b="1" sz="1879">
                <a:solidFill>
                  <a:srgbClr val="17726D"/>
                </a:solidFill>
              </a:endParaRPr>
            </a:p>
          </p:txBody>
        </p:sp>
      </p:grpSp>
      <p:grpSp>
        <p:nvGrpSpPr>
          <p:cNvPr id="78" name="Google Shape;78;p14"/>
          <p:cNvGrpSpPr/>
          <p:nvPr/>
        </p:nvGrpSpPr>
        <p:grpSpPr>
          <a:xfrm>
            <a:off x="664248" y="2443917"/>
            <a:ext cx="522736" cy="519620"/>
            <a:chOff x="950104" y="827250"/>
            <a:chExt cx="603900" cy="600300"/>
          </a:xfrm>
        </p:grpSpPr>
        <p:sp>
          <p:nvSpPr>
            <p:cNvPr id="79" name="Google Shape;79;p14"/>
            <p:cNvSpPr/>
            <p:nvPr/>
          </p:nvSpPr>
          <p:spPr>
            <a:xfrm>
              <a:off x="950104" y="827250"/>
              <a:ext cx="603900" cy="600300"/>
            </a:xfrm>
            <a:prstGeom prst="ellipse">
              <a:avLst/>
            </a:prstGeom>
            <a:solidFill>
              <a:srgbClr val="EAE4D2"/>
            </a:solidFill>
            <a:ln cap="flat" cmpd="sng" w="6625">
              <a:solidFill>
                <a:schemeClr val="lt1"/>
              </a:solidFill>
              <a:prstDash val="solid"/>
              <a:round/>
              <a:headEnd len="sm" w="sm" type="none"/>
              <a:tailEnd len="sm" w="sm" type="none"/>
            </a:ln>
          </p:spPr>
          <p:txBody>
            <a:bodyPr anchorCtr="0" anchor="ctr" bIns="63650" lIns="63650" spcFirstLastPara="1" rIns="63650" wrap="square" tIns="63650">
              <a:noAutofit/>
            </a:bodyPr>
            <a:lstStyle/>
            <a:p>
              <a:pPr indent="0" lvl="0" marL="0" rtl="0" algn="ctr">
                <a:spcBef>
                  <a:spcPts val="0"/>
                </a:spcBef>
                <a:spcAft>
                  <a:spcPts val="0"/>
                </a:spcAft>
                <a:buNone/>
              </a:pPr>
              <a:r>
                <a:t/>
              </a:r>
              <a:endParaRPr sz="974"/>
            </a:p>
          </p:txBody>
        </p:sp>
        <p:sp>
          <p:nvSpPr>
            <p:cNvPr id="80" name="Google Shape;80;p14"/>
            <p:cNvSpPr txBox="1"/>
            <p:nvPr/>
          </p:nvSpPr>
          <p:spPr>
            <a:xfrm>
              <a:off x="1072654" y="886050"/>
              <a:ext cx="358800" cy="482700"/>
            </a:xfrm>
            <a:prstGeom prst="rect">
              <a:avLst/>
            </a:prstGeom>
            <a:noFill/>
            <a:ln>
              <a:noFill/>
            </a:ln>
          </p:spPr>
          <p:txBody>
            <a:bodyPr anchorCtr="0" anchor="t" bIns="63650" lIns="63650" spcFirstLastPara="1" rIns="63650" wrap="square" tIns="63650">
              <a:spAutoFit/>
            </a:bodyPr>
            <a:lstStyle/>
            <a:p>
              <a:pPr indent="0" lvl="0" marL="0" rtl="0" algn="ctr">
                <a:lnSpc>
                  <a:spcPct val="140000"/>
                </a:lnSpc>
                <a:spcBef>
                  <a:spcPts val="0"/>
                </a:spcBef>
                <a:spcAft>
                  <a:spcPts val="0"/>
                </a:spcAft>
                <a:buNone/>
              </a:pPr>
              <a:r>
                <a:rPr b="1" lang="vi" sz="1879">
                  <a:solidFill>
                    <a:srgbClr val="17726D"/>
                  </a:solidFill>
                </a:rPr>
                <a:t>3</a:t>
              </a:r>
              <a:endParaRPr b="1" sz="1879">
                <a:solidFill>
                  <a:srgbClr val="17726D"/>
                </a:solidFill>
              </a:endParaRPr>
            </a:p>
          </p:txBody>
        </p:sp>
      </p:grpSp>
      <p:sp>
        <p:nvSpPr>
          <p:cNvPr id="81" name="Google Shape;81;p14"/>
          <p:cNvSpPr txBox="1"/>
          <p:nvPr/>
        </p:nvSpPr>
        <p:spPr>
          <a:xfrm>
            <a:off x="1329283" y="3117483"/>
            <a:ext cx="4120200" cy="386400"/>
          </a:xfrm>
          <a:prstGeom prst="rect">
            <a:avLst/>
          </a:prstGeom>
          <a:noFill/>
          <a:ln>
            <a:noFill/>
          </a:ln>
        </p:spPr>
        <p:txBody>
          <a:bodyPr anchorCtr="0" anchor="t" bIns="79150" lIns="79150" spcFirstLastPara="1" rIns="79150" wrap="square" tIns="79150">
            <a:spAutoFit/>
          </a:bodyPr>
          <a:lstStyle/>
          <a:p>
            <a:pPr indent="0" lvl="0" marL="0" rtl="0" algn="l">
              <a:spcBef>
                <a:spcPts val="0"/>
              </a:spcBef>
              <a:spcAft>
                <a:spcPts val="0"/>
              </a:spcAft>
              <a:buNone/>
            </a:pPr>
            <a:r>
              <a:rPr b="1" lang="vi" sz="1471">
                <a:solidFill>
                  <a:srgbClr val="434343"/>
                </a:solidFill>
              </a:rPr>
              <a:t>Kết quả xây dựng</a:t>
            </a:r>
            <a:endParaRPr b="1" sz="1471">
              <a:solidFill>
                <a:srgbClr val="434343"/>
              </a:solidFill>
            </a:endParaRPr>
          </a:p>
        </p:txBody>
      </p:sp>
      <p:grpSp>
        <p:nvGrpSpPr>
          <p:cNvPr id="82" name="Google Shape;82;p14"/>
          <p:cNvGrpSpPr/>
          <p:nvPr/>
        </p:nvGrpSpPr>
        <p:grpSpPr>
          <a:xfrm>
            <a:off x="664248" y="3050873"/>
            <a:ext cx="522736" cy="519620"/>
            <a:chOff x="948356" y="827250"/>
            <a:chExt cx="603900" cy="600300"/>
          </a:xfrm>
        </p:grpSpPr>
        <p:sp>
          <p:nvSpPr>
            <p:cNvPr id="83" name="Google Shape;83;p14"/>
            <p:cNvSpPr/>
            <p:nvPr/>
          </p:nvSpPr>
          <p:spPr>
            <a:xfrm>
              <a:off x="948356" y="827250"/>
              <a:ext cx="603900" cy="600300"/>
            </a:xfrm>
            <a:prstGeom prst="ellipse">
              <a:avLst/>
            </a:prstGeom>
            <a:solidFill>
              <a:srgbClr val="EAE4D2"/>
            </a:solidFill>
            <a:ln cap="flat" cmpd="sng" w="6625">
              <a:solidFill>
                <a:schemeClr val="lt1"/>
              </a:solidFill>
              <a:prstDash val="solid"/>
              <a:round/>
              <a:headEnd len="sm" w="sm" type="none"/>
              <a:tailEnd len="sm" w="sm" type="none"/>
            </a:ln>
          </p:spPr>
          <p:txBody>
            <a:bodyPr anchorCtr="0" anchor="ctr" bIns="63650" lIns="63650" spcFirstLastPara="1" rIns="63650" wrap="square" tIns="63650">
              <a:noAutofit/>
            </a:bodyPr>
            <a:lstStyle/>
            <a:p>
              <a:pPr indent="0" lvl="0" marL="0" rtl="0" algn="ctr">
                <a:spcBef>
                  <a:spcPts val="0"/>
                </a:spcBef>
                <a:spcAft>
                  <a:spcPts val="0"/>
                </a:spcAft>
                <a:buNone/>
              </a:pPr>
              <a:r>
                <a:t/>
              </a:r>
              <a:endParaRPr sz="974"/>
            </a:p>
          </p:txBody>
        </p:sp>
        <p:sp>
          <p:nvSpPr>
            <p:cNvPr id="84" name="Google Shape;84;p14"/>
            <p:cNvSpPr txBox="1"/>
            <p:nvPr/>
          </p:nvSpPr>
          <p:spPr>
            <a:xfrm>
              <a:off x="1072654" y="886050"/>
              <a:ext cx="358800" cy="482700"/>
            </a:xfrm>
            <a:prstGeom prst="rect">
              <a:avLst/>
            </a:prstGeom>
            <a:noFill/>
            <a:ln>
              <a:noFill/>
            </a:ln>
          </p:spPr>
          <p:txBody>
            <a:bodyPr anchorCtr="0" anchor="t" bIns="63650" lIns="63650" spcFirstLastPara="1" rIns="63650" wrap="square" tIns="63650">
              <a:spAutoFit/>
            </a:bodyPr>
            <a:lstStyle/>
            <a:p>
              <a:pPr indent="0" lvl="0" marL="0" rtl="0" algn="ctr">
                <a:lnSpc>
                  <a:spcPct val="140000"/>
                </a:lnSpc>
                <a:spcBef>
                  <a:spcPts val="0"/>
                </a:spcBef>
                <a:spcAft>
                  <a:spcPts val="0"/>
                </a:spcAft>
                <a:buNone/>
              </a:pPr>
              <a:r>
                <a:rPr b="1" lang="vi" sz="1879">
                  <a:solidFill>
                    <a:srgbClr val="17726D"/>
                  </a:solidFill>
                </a:rPr>
                <a:t>4</a:t>
              </a:r>
              <a:endParaRPr b="1" sz="1879">
                <a:solidFill>
                  <a:srgbClr val="17726D"/>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nvSpPr>
        <p:spPr>
          <a:xfrm>
            <a:off x="311700" y="388675"/>
            <a:ext cx="8264400" cy="4847400"/>
          </a:xfrm>
          <a:prstGeom prst="rect">
            <a:avLst/>
          </a:prstGeom>
          <a:noFill/>
          <a:ln>
            <a:noFill/>
          </a:ln>
        </p:spPr>
        <p:txBody>
          <a:bodyPr anchorCtr="0" anchor="t" bIns="91425" lIns="91425" spcFirstLastPara="1" rIns="91425" wrap="square" tIns="91425">
            <a:noAutofit/>
          </a:bodyPr>
          <a:lstStyle/>
          <a:p>
            <a:pPr indent="-314325" lvl="0" marL="457200" rtl="0" algn="l">
              <a:lnSpc>
                <a:spcPct val="150000"/>
              </a:lnSpc>
              <a:spcBef>
                <a:spcPts val="0"/>
              </a:spcBef>
              <a:spcAft>
                <a:spcPts val="0"/>
              </a:spcAft>
              <a:buClr>
                <a:schemeClr val="dk1"/>
              </a:buClr>
              <a:buSzPts val="1350"/>
              <a:buChar char="-"/>
            </a:pPr>
            <a:r>
              <a:rPr lang="vi" sz="1350">
                <a:solidFill>
                  <a:schemeClr val="dk1"/>
                </a:solidFill>
              </a:rPr>
              <a:t>R30: Học viên có thể làm, chỉnh sửa bài tập luyện tập trực tuyến và nộp cho giảng viên, xem bài mà giảng viên đã chấm điểm và nhận xét. (QT04)</a:t>
            </a:r>
            <a:endParaRPr sz="1350">
              <a:solidFill>
                <a:schemeClr val="dk1"/>
              </a:solidFill>
            </a:endParaRPr>
          </a:p>
          <a:p>
            <a:pPr indent="-314325" lvl="0" marL="457200" rtl="0" algn="l">
              <a:lnSpc>
                <a:spcPct val="150000"/>
              </a:lnSpc>
              <a:spcBef>
                <a:spcPts val="0"/>
              </a:spcBef>
              <a:spcAft>
                <a:spcPts val="0"/>
              </a:spcAft>
              <a:buClr>
                <a:schemeClr val="dk1"/>
              </a:buClr>
              <a:buSzPts val="1350"/>
              <a:buChar char="-"/>
            </a:pPr>
            <a:r>
              <a:rPr lang="vi" sz="1350">
                <a:solidFill>
                  <a:schemeClr val="dk1"/>
                </a:solidFill>
              </a:rPr>
              <a:t>R31: Học viên có thể tham gia thi trắc nghiệm trực tuyến với giao diện hỗ trợ: đồng hồ đếm ngược, lưu đáp án, tự động nộp khi hết giờ. (QT06)</a:t>
            </a:r>
            <a:endParaRPr sz="1350">
              <a:solidFill>
                <a:schemeClr val="dk1"/>
              </a:solidFill>
            </a:endParaRPr>
          </a:p>
          <a:p>
            <a:pPr indent="-314325" lvl="0" marL="457200" rtl="0" algn="l">
              <a:lnSpc>
                <a:spcPct val="150000"/>
              </a:lnSpc>
              <a:spcBef>
                <a:spcPts val="0"/>
              </a:spcBef>
              <a:spcAft>
                <a:spcPts val="0"/>
              </a:spcAft>
              <a:buClr>
                <a:schemeClr val="dk1"/>
              </a:buClr>
              <a:buSzPts val="1350"/>
              <a:buChar char="-"/>
            </a:pPr>
            <a:r>
              <a:rPr lang="vi" sz="1350">
                <a:solidFill>
                  <a:schemeClr val="dk1"/>
                </a:solidFill>
              </a:rPr>
              <a:t>R32: Học viên có thể xem kết quả thi, chi tiết điểm số và đáp án đã chọn của tất cả bài thi đã làm. (QT06)</a:t>
            </a:r>
            <a:endParaRPr sz="1350">
              <a:solidFill>
                <a:schemeClr val="dk1"/>
              </a:solidFill>
            </a:endParaRPr>
          </a:p>
          <a:p>
            <a:pPr indent="-314325" lvl="0" marL="457200" rtl="0" algn="l">
              <a:lnSpc>
                <a:spcPct val="150000"/>
              </a:lnSpc>
              <a:spcBef>
                <a:spcPts val="0"/>
              </a:spcBef>
              <a:spcAft>
                <a:spcPts val="0"/>
              </a:spcAft>
              <a:buClr>
                <a:schemeClr val="dk1"/>
              </a:buClr>
              <a:buSzPts val="1350"/>
              <a:buChar char="-"/>
            </a:pPr>
            <a:r>
              <a:rPr lang="vi" sz="1350">
                <a:solidFill>
                  <a:schemeClr val="dk1"/>
                </a:solidFill>
              </a:rPr>
              <a:t>R33: Giảng viên có thể theo dõi tiến độ học tập của học viên: bài tập đã nộp, thời gian tham gia, nhận xét bài tập. (QT04)</a:t>
            </a:r>
            <a:endParaRPr sz="1350">
              <a:solidFill>
                <a:schemeClr val="dk1"/>
              </a:solidFill>
            </a:endParaRPr>
          </a:p>
          <a:p>
            <a:pPr indent="-314325" lvl="0" marL="457200" rtl="0" algn="l">
              <a:lnSpc>
                <a:spcPct val="150000"/>
              </a:lnSpc>
              <a:spcBef>
                <a:spcPts val="0"/>
              </a:spcBef>
              <a:spcAft>
                <a:spcPts val="0"/>
              </a:spcAft>
              <a:buClr>
                <a:schemeClr val="dk1"/>
              </a:buClr>
              <a:buSzPts val="1350"/>
              <a:buChar char="-"/>
            </a:pPr>
            <a:r>
              <a:rPr lang="vi" sz="1350">
                <a:solidFill>
                  <a:schemeClr val="dk1"/>
                </a:solidFill>
              </a:rPr>
              <a:t>R34: Hệ thống có thể cung cấp các báo cáo thống kê về điểm thi cho quản trị viên (theo lớp, theo kỳ thi). (QT07)</a:t>
            </a:r>
            <a:endParaRPr sz="1350">
              <a:solidFill>
                <a:schemeClr val="dk1"/>
              </a:solidFill>
            </a:endParaRPr>
          </a:p>
          <a:p>
            <a:pPr indent="-314325" lvl="0" marL="457200" rtl="0" algn="l">
              <a:lnSpc>
                <a:spcPct val="150000"/>
              </a:lnSpc>
              <a:spcBef>
                <a:spcPts val="0"/>
              </a:spcBef>
              <a:spcAft>
                <a:spcPts val="0"/>
              </a:spcAft>
              <a:buClr>
                <a:schemeClr val="dk1"/>
              </a:buClr>
              <a:buSzPts val="1350"/>
              <a:buChar char="-"/>
            </a:pPr>
            <a:r>
              <a:rPr lang="vi" sz="1350">
                <a:solidFill>
                  <a:schemeClr val="dk1"/>
                </a:solidFill>
              </a:rPr>
              <a:t>R35: Học viên có thể đăng nhập và đăng xuất hệ thống.(QT01)</a:t>
            </a:r>
            <a:endParaRPr sz="1350">
              <a:solidFill>
                <a:schemeClr val="dk1"/>
              </a:solidFill>
            </a:endParaRPr>
          </a:p>
          <a:p>
            <a:pPr indent="-314325" lvl="0" marL="457200" rtl="0" algn="l">
              <a:lnSpc>
                <a:spcPct val="150000"/>
              </a:lnSpc>
              <a:spcBef>
                <a:spcPts val="0"/>
              </a:spcBef>
              <a:spcAft>
                <a:spcPts val="0"/>
              </a:spcAft>
              <a:buClr>
                <a:schemeClr val="dk1"/>
              </a:buClr>
              <a:buSzPts val="1350"/>
              <a:buChar char="-"/>
            </a:pPr>
            <a:r>
              <a:rPr lang="vi" sz="1350">
                <a:solidFill>
                  <a:schemeClr val="dk1"/>
                </a:solidFill>
              </a:rPr>
              <a:t>R36: Học viên có thể đổi mật khẩu.(QT01)</a:t>
            </a:r>
            <a:endParaRPr sz="1350">
              <a:solidFill>
                <a:schemeClr val="dk1"/>
              </a:solidFill>
            </a:endParaRPr>
          </a:p>
          <a:p>
            <a:pPr indent="-314325" lvl="0" marL="457200" rtl="0" algn="l">
              <a:lnSpc>
                <a:spcPct val="150000"/>
              </a:lnSpc>
              <a:spcBef>
                <a:spcPts val="0"/>
              </a:spcBef>
              <a:spcAft>
                <a:spcPts val="0"/>
              </a:spcAft>
              <a:buClr>
                <a:schemeClr val="dk1"/>
              </a:buClr>
              <a:buSzPts val="1350"/>
              <a:buChar char="-"/>
            </a:pPr>
            <a:r>
              <a:rPr lang="vi" sz="1350">
                <a:solidFill>
                  <a:schemeClr val="dk1"/>
                </a:solidFill>
              </a:rPr>
              <a:t>R37: Học viên có thể xem thông tin tài khoản cá nhân.(QT01)</a:t>
            </a:r>
            <a:endParaRPr sz="1350">
              <a:solidFill>
                <a:schemeClr val="dk1"/>
              </a:solidFill>
            </a:endParaRPr>
          </a:p>
          <a:p>
            <a:pPr indent="-314325" lvl="0" marL="457200" rtl="0" algn="l">
              <a:lnSpc>
                <a:spcPct val="150000"/>
              </a:lnSpc>
              <a:spcBef>
                <a:spcPts val="0"/>
              </a:spcBef>
              <a:spcAft>
                <a:spcPts val="0"/>
              </a:spcAft>
              <a:buClr>
                <a:schemeClr val="dk1"/>
              </a:buClr>
              <a:buSzPts val="1350"/>
              <a:buChar char="-"/>
            </a:pPr>
            <a:r>
              <a:rPr lang="vi" sz="1350">
                <a:solidFill>
                  <a:schemeClr val="dk1"/>
                </a:solidFill>
              </a:rPr>
              <a:t>R38: Học viên có thể chỉnh sửa thông tin tài khoản cá nhân.(QT01)</a:t>
            </a:r>
            <a:endParaRPr sz="1350">
              <a:solidFill>
                <a:schemeClr val="dk1"/>
              </a:solidFill>
            </a:endParaRPr>
          </a:p>
          <a:p>
            <a:pPr indent="-314325" lvl="0" marL="457200" rtl="0" algn="l">
              <a:lnSpc>
                <a:spcPct val="150000"/>
              </a:lnSpc>
              <a:spcBef>
                <a:spcPts val="0"/>
              </a:spcBef>
              <a:spcAft>
                <a:spcPts val="0"/>
              </a:spcAft>
              <a:buClr>
                <a:schemeClr val="dk1"/>
              </a:buClr>
              <a:buSzPts val="1350"/>
              <a:buChar char="-"/>
            </a:pPr>
            <a:r>
              <a:rPr lang="vi" sz="1350">
                <a:solidFill>
                  <a:schemeClr val="dk1"/>
                </a:solidFill>
              </a:rPr>
              <a:t>R39: Giảng viên có thể chỉnh sửa thông tin tài khoản cá nhân.(QT01)</a:t>
            </a:r>
            <a:endParaRPr sz="1350">
              <a:solidFill>
                <a:schemeClr val="dk1"/>
              </a:solidFill>
            </a:endParaRPr>
          </a:p>
          <a:p>
            <a:pPr indent="0" lvl="0" marL="457200" rtl="0" algn="l">
              <a:lnSpc>
                <a:spcPct val="150000"/>
              </a:lnSpc>
              <a:spcBef>
                <a:spcPts val="0"/>
              </a:spcBef>
              <a:spcAft>
                <a:spcPts val="0"/>
              </a:spcAft>
              <a:buNone/>
            </a:pPr>
            <a:r>
              <a:t/>
            </a:r>
            <a:endParaRPr sz="1350">
              <a:solidFill>
                <a:schemeClr val="dk1"/>
              </a:solidFill>
            </a:endParaRPr>
          </a:p>
        </p:txBody>
      </p:sp>
      <p:pic>
        <p:nvPicPr>
          <p:cNvPr id="231" name="Google Shape;231;p32"/>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sp>
        <p:nvSpPr>
          <p:cNvPr id="232" name="Google Shape;232;p32"/>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vi" sz="2220">
                <a:solidFill>
                  <a:srgbClr val="434343"/>
                </a:solidFill>
                <a:latin typeface="Times"/>
                <a:ea typeface="Times"/>
                <a:cs typeface="Times"/>
                <a:sym typeface="Times"/>
              </a:rPr>
              <a:t>3.2. Yêu cầu chức năng</a:t>
            </a:r>
            <a:endParaRPr b="1" sz="2220">
              <a:solidFill>
                <a:srgbClr val="434343"/>
              </a:solidFill>
              <a:latin typeface="Times"/>
              <a:ea typeface="Times"/>
              <a:cs typeface="Times"/>
              <a:sym typeface="Time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txBox="1"/>
          <p:nvPr/>
        </p:nvSpPr>
        <p:spPr>
          <a:xfrm>
            <a:off x="311700" y="503550"/>
            <a:ext cx="8264400" cy="4136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lang="vi">
                <a:solidFill>
                  <a:schemeClr val="dk1"/>
                </a:solidFill>
              </a:rPr>
              <a:t>Tính tin cậy</a:t>
            </a:r>
            <a:endParaRPr>
              <a:solidFill>
                <a:schemeClr val="dk1"/>
              </a:solidFill>
            </a:endParaRPr>
          </a:p>
          <a:p>
            <a:pPr indent="-317500" lvl="0" marL="914400" rtl="0" algn="l">
              <a:lnSpc>
                <a:spcPct val="150000"/>
              </a:lnSpc>
              <a:spcBef>
                <a:spcPts val="0"/>
              </a:spcBef>
              <a:spcAft>
                <a:spcPts val="0"/>
              </a:spcAft>
              <a:buClr>
                <a:schemeClr val="dk1"/>
              </a:buClr>
              <a:buSzPts val="1400"/>
              <a:buChar char="+"/>
            </a:pPr>
            <a:r>
              <a:rPr lang="vi">
                <a:solidFill>
                  <a:schemeClr val="dk1"/>
                </a:solidFill>
              </a:rPr>
              <a:t>Khi hệ thống gặp sự cố gián đoạn, cần đảm bảo khả năng khôi phục hoạt động hoàn toàn trong vòng 24 giờ.</a:t>
            </a:r>
            <a:endParaRPr>
              <a:solidFill>
                <a:schemeClr val="dk1"/>
              </a:solidFill>
            </a:endParaRPr>
          </a:p>
          <a:p>
            <a:pPr indent="-317500" lvl="0" marL="914400" rtl="0" algn="l">
              <a:lnSpc>
                <a:spcPct val="150000"/>
              </a:lnSpc>
              <a:spcBef>
                <a:spcPts val="0"/>
              </a:spcBef>
              <a:spcAft>
                <a:spcPts val="0"/>
              </a:spcAft>
              <a:buClr>
                <a:schemeClr val="dk1"/>
              </a:buClr>
              <a:buSzPts val="1400"/>
              <a:buChar char="+"/>
            </a:pPr>
            <a:r>
              <a:rPr lang="vi">
                <a:solidFill>
                  <a:schemeClr val="dk1"/>
                </a:solidFill>
              </a:rPr>
              <a:t>Mỗi học viên, giảng viên chỉ được cấp một tài khoản duy nhất, thông tin tài khoản phải đảm bảo tính xác thực và minh bạch.</a:t>
            </a:r>
            <a:endParaRPr>
              <a:solidFill>
                <a:schemeClr val="dk1"/>
              </a:solidFill>
            </a:endParaRPr>
          </a:p>
          <a:p>
            <a:pPr indent="-317500" lvl="0" marL="914400" rtl="0" algn="l">
              <a:lnSpc>
                <a:spcPct val="150000"/>
              </a:lnSpc>
              <a:spcBef>
                <a:spcPts val="0"/>
              </a:spcBef>
              <a:spcAft>
                <a:spcPts val="0"/>
              </a:spcAft>
              <a:buClr>
                <a:schemeClr val="dk1"/>
              </a:buClr>
              <a:buSzPts val="1400"/>
              <a:buChar char="+"/>
            </a:pPr>
            <a:r>
              <a:rPr lang="vi">
                <a:solidFill>
                  <a:schemeClr val="dk1"/>
                </a:solidFill>
              </a:rPr>
              <a:t>Khi xảy ra sự cố gián đoạn (như mất kết nối hoặc lỗi server), hệ thống phải tự động lưu tạm tiến trình làm thi của học viên và khôi phục trong vòng 30 giây sau khi kết nối lại.</a:t>
            </a:r>
            <a:endParaRPr>
              <a:solidFill>
                <a:schemeClr val="dk1"/>
              </a:solidFill>
            </a:endParaRPr>
          </a:p>
          <a:p>
            <a:pPr indent="-317500" lvl="0" marL="914400" rtl="0" algn="l">
              <a:lnSpc>
                <a:spcPct val="150000"/>
              </a:lnSpc>
              <a:spcBef>
                <a:spcPts val="0"/>
              </a:spcBef>
              <a:spcAft>
                <a:spcPts val="0"/>
              </a:spcAft>
              <a:buClr>
                <a:schemeClr val="dk1"/>
              </a:buClr>
              <a:buSzPts val="1400"/>
              <a:buChar char="+"/>
            </a:pPr>
            <a:r>
              <a:rPr lang="vi">
                <a:solidFill>
                  <a:schemeClr val="dk1"/>
                </a:solidFill>
              </a:rPr>
              <a:t>Hệ thống phải có cơ chế sao lưu cơ sở dữ liệu tự động hàng ngày. Trong trường hợp xảy ra sự cố nghiêm trọng, dữ liệu phải có thể được phục hồi</a:t>
            </a:r>
            <a:endParaRPr>
              <a:solidFill>
                <a:schemeClr val="dk1"/>
              </a:solidFill>
            </a:endParaRPr>
          </a:p>
          <a:p>
            <a:pPr indent="0" lvl="0" marL="914400" rtl="0" algn="l">
              <a:lnSpc>
                <a:spcPct val="150000"/>
              </a:lnSpc>
              <a:spcBef>
                <a:spcPts val="0"/>
              </a:spcBef>
              <a:spcAft>
                <a:spcPts val="0"/>
              </a:spcAft>
              <a:buNone/>
            </a:pPr>
            <a:r>
              <a:t/>
            </a:r>
            <a:endParaRPr>
              <a:solidFill>
                <a:schemeClr val="dk1"/>
              </a:solidFill>
            </a:endParaRPr>
          </a:p>
        </p:txBody>
      </p:sp>
      <p:pic>
        <p:nvPicPr>
          <p:cNvPr id="238" name="Google Shape;238;p33"/>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sp>
        <p:nvSpPr>
          <p:cNvPr id="239" name="Google Shape;239;p33"/>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vi" sz="2220">
                <a:solidFill>
                  <a:srgbClr val="434343"/>
                </a:solidFill>
                <a:latin typeface="Times"/>
                <a:ea typeface="Times"/>
                <a:cs typeface="Times"/>
                <a:sym typeface="Times"/>
              </a:rPr>
              <a:t>3.3</a:t>
            </a:r>
            <a:r>
              <a:rPr b="1" lang="vi" sz="2220">
                <a:solidFill>
                  <a:srgbClr val="434343"/>
                </a:solidFill>
                <a:latin typeface="Times"/>
                <a:ea typeface="Times"/>
                <a:cs typeface="Times"/>
                <a:sym typeface="Times"/>
              </a:rPr>
              <a:t>. Yêu cầu phi chức năng</a:t>
            </a:r>
            <a:endParaRPr b="1" sz="2220">
              <a:solidFill>
                <a:srgbClr val="434343"/>
              </a:solidFill>
              <a:latin typeface="Times"/>
              <a:ea typeface="Times"/>
              <a:cs typeface="Times"/>
              <a:sym typeface="Time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nvSpPr>
        <p:spPr>
          <a:xfrm>
            <a:off x="311700" y="510007"/>
            <a:ext cx="8264400" cy="4136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lang="vi">
                <a:solidFill>
                  <a:schemeClr val="dk1"/>
                </a:solidFill>
              </a:rPr>
              <a:t>Tính hiệu năng</a:t>
            </a:r>
            <a:endParaRPr>
              <a:solidFill>
                <a:schemeClr val="dk1"/>
              </a:solidFill>
            </a:endParaRPr>
          </a:p>
          <a:p>
            <a:pPr indent="-317500" lvl="0" marL="914400" rtl="0" algn="l">
              <a:lnSpc>
                <a:spcPct val="150000"/>
              </a:lnSpc>
              <a:spcBef>
                <a:spcPts val="0"/>
              </a:spcBef>
              <a:spcAft>
                <a:spcPts val="0"/>
              </a:spcAft>
              <a:buClr>
                <a:schemeClr val="dk1"/>
              </a:buClr>
              <a:buSzPts val="1400"/>
              <a:buChar char="+"/>
            </a:pPr>
            <a:r>
              <a:rPr lang="vi">
                <a:solidFill>
                  <a:schemeClr val="dk1"/>
                </a:solidFill>
              </a:rPr>
              <a:t>Hệ thống cần phản hồi các thao tác của người dùng trong thời gian tối đa 5 giây đối với trên 90% trường hợp.</a:t>
            </a:r>
            <a:endParaRPr>
              <a:solidFill>
                <a:schemeClr val="dk1"/>
              </a:solidFill>
            </a:endParaRPr>
          </a:p>
          <a:p>
            <a:pPr indent="-317500" lvl="0" marL="914400" rtl="0" algn="l">
              <a:lnSpc>
                <a:spcPct val="150000"/>
              </a:lnSpc>
              <a:spcBef>
                <a:spcPts val="0"/>
              </a:spcBef>
              <a:spcAft>
                <a:spcPts val="0"/>
              </a:spcAft>
              <a:buClr>
                <a:schemeClr val="dk1"/>
              </a:buClr>
              <a:buSzPts val="1400"/>
              <a:buChar char="+"/>
            </a:pPr>
            <a:r>
              <a:rPr lang="vi">
                <a:solidFill>
                  <a:schemeClr val="dk1"/>
                </a:solidFill>
              </a:rPr>
              <a:t>Đảm bảo hệ thống vẫn hoạt động ổn định khi có ít nhất 200 người dùng truy cập cùng lúc.</a:t>
            </a:r>
            <a:endParaRPr>
              <a:solidFill>
                <a:schemeClr val="dk1"/>
              </a:solidFill>
            </a:endParaRPr>
          </a:p>
          <a:p>
            <a:pPr indent="-317500" lvl="0" marL="914400" rtl="0" algn="l">
              <a:lnSpc>
                <a:spcPct val="150000"/>
              </a:lnSpc>
              <a:spcBef>
                <a:spcPts val="0"/>
              </a:spcBef>
              <a:spcAft>
                <a:spcPts val="0"/>
              </a:spcAft>
              <a:buClr>
                <a:schemeClr val="dk1"/>
              </a:buClr>
              <a:buSzPts val="1400"/>
              <a:buChar char="+"/>
            </a:pPr>
            <a:r>
              <a:rPr lang="vi">
                <a:solidFill>
                  <a:schemeClr val="dk1"/>
                </a:solidFill>
              </a:rPr>
              <a:t>Hệ thống cần đảm bảo tốc độ tải các tài liệu học tập, bài tập và nộp bài tập (PDF, PowerPoint,...) có dung lượng &lt;10MB được thực hiện nhanh chóng, đảm bảo người học không phải chờ quá lâu trong điều kiện mạng thông thường.</a:t>
            </a:r>
            <a:endParaRPr>
              <a:solidFill>
                <a:schemeClr val="dk1"/>
              </a:solidFill>
              <a:highlight>
                <a:srgbClr val="F1C232"/>
              </a:highlight>
            </a:endParaRPr>
          </a:p>
          <a:p>
            <a:pPr indent="0" lvl="0" marL="0" rtl="0" algn="l">
              <a:lnSpc>
                <a:spcPct val="150000"/>
              </a:lnSpc>
              <a:spcBef>
                <a:spcPts val="0"/>
              </a:spcBef>
              <a:spcAft>
                <a:spcPts val="0"/>
              </a:spcAft>
              <a:buNone/>
            </a:pPr>
            <a:r>
              <a:t/>
            </a:r>
            <a:endParaRPr>
              <a:solidFill>
                <a:schemeClr val="dk1"/>
              </a:solidFill>
            </a:endParaRPr>
          </a:p>
        </p:txBody>
      </p:sp>
      <p:pic>
        <p:nvPicPr>
          <p:cNvPr id="245" name="Google Shape;245;p34"/>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sp>
        <p:nvSpPr>
          <p:cNvPr id="246" name="Google Shape;246;p3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vi" sz="2220">
                <a:solidFill>
                  <a:srgbClr val="434343"/>
                </a:solidFill>
                <a:latin typeface="Times"/>
                <a:ea typeface="Times"/>
                <a:cs typeface="Times"/>
                <a:sym typeface="Times"/>
              </a:rPr>
              <a:t>3.3</a:t>
            </a:r>
            <a:r>
              <a:rPr b="1" lang="vi" sz="2220">
                <a:solidFill>
                  <a:srgbClr val="434343"/>
                </a:solidFill>
                <a:latin typeface="Times"/>
                <a:ea typeface="Times"/>
                <a:cs typeface="Times"/>
                <a:sym typeface="Times"/>
              </a:rPr>
              <a:t>. Yêu cầu phi chức năng</a:t>
            </a:r>
            <a:endParaRPr b="1" sz="2220">
              <a:solidFill>
                <a:srgbClr val="434343"/>
              </a:solidFill>
              <a:latin typeface="Times"/>
              <a:ea typeface="Times"/>
              <a:cs typeface="Times"/>
              <a:sym typeface="Times"/>
            </a:endParaRPr>
          </a:p>
          <a:p>
            <a:pPr indent="0" lvl="0" marL="0" rtl="0" algn="l">
              <a:spcBef>
                <a:spcPts val="0"/>
              </a:spcBef>
              <a:spcAft>
                <a:spcPts val="0"/>
              </a:spcAft>
              <a:buSzPts val="990"/>
              <a:buNone/>
            </a:pPr>
            <a:r>
              <a:t/>
            </a:r>
            <a:endParaRPr b="1" sz="2220">
              <a:solidFill>
                <a:srgbClr val="434343"/>
              </a:solidFill>
              <a:latin typeface="Times"/>
              <a:ea typeface="Times"/>
              <a:cs typeface="Times"/>
              <a:sym typeface="Times"/>
            </a:endParaRPr>
          </a:p>
          <a:p>
            <a:pPr indent="0" lvl="0" marL="0" rtl="0" algn="l">
              <a:spcBef>
                <a:spcPts val="0"/>
              </a:spcBef>
              <a:spcAft>
                <a:spcPts val="0"/>
              </a:spcAft>
              <a:buSzPts val="990"/>
              <a:buNone/>
            </a:pPr>
            <a:r>
              <a:t/>
            </a:r>
            <a:endParaRPr b="1" sz="2220">
              <a:solidFill>
                <a:srgbClr val="434343"/>
              </a:solidFill>
              <a:latin typeface="Times"/>
              <a:ea typeface="Times"/>
              <a:cs typeface="Times"/>
              <a:sym typeface="Time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nvSpPr>
        <p:spPr>
          <a:xfrm>
            <a:off x="311700" y="503550"/>
            <a:ext cx="8264400" cy="4136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lang="vi">
                <a:solidFill>
                  <a:schemeClr val="dk1"/>
                </a:solidFill>
              </a:rPr>
              <a:t>Tính hữu dụng</a:t>
            </a:r>
            <a:endParaRPr>
              <a:solidFill>
                <a:schemeClr val="dk1"/>
              </a:solidFill>
            </a:endParaRPr>
          </a:p>
          <a:p>
            <a:pPr indent="-317500" lvl="0" marL="914400" rtl="0" algn="l">
              <a:lnSpc>
                <a:spcPct val="150000"/>
              </a:lnSpc>
              <a:spcBef>
                <a:spcPts val="0"/>
              </a:spcBef>
              <a:spcAft>
                <a:spcPts val="0"/>
              </a:spcAft>
              <a:buClr>
                <a:schemeClr val="dk1"/>
              </a:buClr>
              <a:buSzPts val="1400"/>
              <a:buChar char="+"/>
            </a:pPr>
            <a:r>
              <a:rPr lang="vi">
                <a:solidFill>
                  <a:schemeClr val="dk1"/>
                </a:solidFill>
              </a:rPr>
              <a:t>Giao diện hệ thống phải trực quan nhất quán trên toàn bộ hệ thống về màu sắc, font chữ, bố cục và cách sử dụng biểu tượng để tránh gây nhầm lẫn. Sử dụng ngôn ngữ Tiếng Việt rõ ràng, giúp người dùng dễ dàng xác định đúng chức năng cần tìm trong vòng 5 giây mà không cần hướng dẫn.</a:t>
            </a:r>
            <a:endParaRPr>
              <a:solidFill>
                <a:schemeClr val="dk1"/>
              </a:solidFill>
            </a:endParaRPr>
          </a:p>
          <a:p>
            <a:pPr indent="-317500" lvl="0" marL="914400" rtl="0" algn="l">
              <a:lnSpc>
                <a:spcPct val="150000"/>
              </a:lnSpc>
              <a:spcBef>
                <a:spcPts val="0"/>
              </a:spcBef>
              <a:spcAft>
                <a:spcPts val="0"/>
              </a:spcAft>
              <a:buClr>
                <a:schemeClr val="dk1"/>
              </a:buClr>
              <a:buSzPts val="1400"/>
              <a:buChar char="+"/>
            </a:pPr>
            <a:r>
              <a:rPr lang="vi">
                <a:solidFill>
                  <a:schemeClr val="dk1"/>
                </a:solidFill>
              </a:rPr>
              <a:t>Các chức năng phải dễ sử dụng, để người dùng mới có thể thực hiện tối thiểu 80% tác vụ cơ bản sau 30 phút làm quen.</a:t>
            </a:r>
            <a:endParaRPr>
              <a:solidFill>
                <a:schemeClr val="dk1"/>
              </a:solidFill>
            </a:endParaRPr>
          </a:p>
          <a:p>
            <a:pPr indent="-317500" lvl="0" marL="914400" rtl="0" algn="l">
              <a:lnSpc>
                <a:spcPct val="150000"/>
              </a:lnSpc>
              <a:spcBef>
                <a:spcPts val="0"/>
              </a:spcBef>
              <a:spcAft>
                <a:spcPts val="0"/>
              </a:spcAft>
              <a:buClr>
                <a:schemeClr val="dk1"/>
              </a:buClr>
              <a:buSzPts val="1400"/>
              <a:buChar char="+"/>
            </a:pPr>
            <a:r>
              <a:rPr lang="vi">
                <a:solidFill>
                  <a:schemeClr val="dk1"/>
                </a:solidFill>
              </a:rPr>
              <a:t>Hệ thống phải cung cấp thông báo phản hồi rõ ràng, dễ hiểu khi người dùng thực hiện thao tác (như nộp bài tập, nộp bài thi, lưu, đăng nhập sai, đổi mật khẩu), để người dùng biết thao tác đã thành công hay chưa</a:t>
            </a:r>
            <a:endParaRPr>
              <a:solidFill>
                <a:schemeClr val="dk1"/>
              </a:solidFill>
            </a:endParaRPr>
          </a:p>
          <a:p>
            <a:pPr indent="0" lvl="0" marL="914400" rtl="0" algn="l">
              <a:lnSpc>
                <a:spcPct val="150000"/>
              </a:lnSpc>
              <a:spcBef>
                <a:spcPts val="0"/>
              </a:spcBef>
              <a:spcAft>
                <a:spcPts val="0"/>
              </a:spcAft>
              <a:buNone/>
            </a:pPr>
            <a:r>
              <a:t/>
            </a:r>
            <a:endParaRPr>
              <a:solidFill>
                <a:schemeClr val="dk1"/>
              </a:solidFill>
            </a:endParaRPr>
          </a:p>
        </p:txBody>
      </p:sp>
      <p:pic>
        <p:nvPicPr>
          <p:cNvPr id="252" name="Google Shape;252;p35"/>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sp>
        <p:nvSpPr>
          <p:cNvPr id="253" name="Google Shape;253;p35"/>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vi" sz="2220">
                <a:solidFill>
                  <a:srgbClr val="434343"/>
                </a:solidFill>
                <a:latin typeface="Times"/>
                <a:ea typeface="Times"/>
                <a:cs typeface="Times"/>
                <a:sym typeface="Times"/>
              </a:rPr>
              <a:t>3.3. Yêu cầu phi chức năng</a:t>
            </a:r>
            <a:endParaRPr b="1" sz="2220">
              <a:solidFill>
                <a:srgbClr val="434343"/>
              </a:solidFill>
              <a:latin typeface="Times"/>
              <a:ea typeface="Times"/>
              <a:cs typeface="Times"/>
              <a:sym typeface="Time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nvSpPr>
        <p:spPr>
          <a:xfrm>
            <a:off x="311700" y="464775"/>
            <a:ext cx="8264400" cy="4136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lang="vi">
                <a:solidFill>
                  <a:schemeClr val="dk1"/>
                </a:solidFill>
              </a:rPr>
              <a:t>Tính bảo mật</a:t>
            </a:r>
            <a:endParaRPr>
              <a:solidFill>
                <a:schemeClr val="dk1"/>
              </a:solidFill>
            </a:endParaRPr>
          </a:p>
          <a:p>
            <a:pPr indent="-317500" lvl="0" marL="914400" rtl="0" algn="l">
              <a:lnSpc>
                <a:spcPct val="150000"/>
              </a:lnSpc>
              <a:spcBef>
                <a:spcPts val="0"/>
              </a:spcBef>
              <a:spcAft>
                <a:spcPts val="0"/>
              </a:spcAft>
              <a:buClr>
                <a:schemeClr val="dk1"/>
              </a:buClr>
              <a:buSzPts val="1400"/>
              <a:buChar char="+"/>
            </a:pPr>
            <a:r>
              <a:rPr lang="vi">
                <a:solidFill>
                  <a:schemeClr val="dk1"/>
                </a:solidFill>
              </a:rPr>
              <a:t>Mật khẩu và tài khoản phải có độ phức tạp cao, được thay đổi định kỳ và luôn được mã hóa trước khi lưu trong cơ sở dữ liệu.</a:t>
            </a:r>
            <a:endParaRPr>
              <a:solidFill>
                <a:schemeClr val="dk1"/>
              </a:solidFill>
            </a:endParaRPr>
          </a:p>
          <a:p>
            <a:pPr indent="-317500" lvl="0" marL="914400" rtl="0" algn="l">
              <a:lnSpc>
                <a:spcPct val="150000"/>
              </a:lnSpc>
              <a:spcBef>
                <a:spcPts val="0"/>
              </a:spcBef>
              <a:spcAft>
                <a:spcPts val="0"/>
              </a:spcAft>
              <a:buClr>
                <a:schemeClr val="dk1"/>
              </a:buClr>
              <a:buSzPts val="1400"/>
              <a:buChar char="+"/>
            </a:pPr>
            <a:r>
              <a:rPr lang="vi">
                <a:solidFill>
                  <a:schemeClr val="dk1"/>
                </a:solidFill>
              </a:rPr>
              <a:t>Thực hiện khóa tài khoản (15 phút) sau 5 lần đăng nhập sai liên tiếp trong 10 phút</a:t>
            </a:r>
            <a:endParaRPr>
              <a:solidFill>
                <a:schemeClr val="dk1"/>
              </a:solidFill>
            </a:endParaRPr>
          </a:p>
          <a:p>
            <a:pPr indent="-317500" lvl="0" marL="914400" rtl="0" algn="l">
              <a:lnSpc>
                <a:spcPct val="150000"/>
              </a:lnSpc>
              <a:spcBef>
                <a:spcPts val="0"/>
              </a:spcBef>
              <a:spcAft>
                <a:spcPts val="0"/>
              </a:spcAft>
              <a:buClr>
                <a:schemeClr val="dk1"/>
              </a:buClr>
              <a:buSzPts val="1400"/>
              <a:buChar char="+"/>
            </a:pPr>
            <a:r>
              <a:rPr lang="vi">
                <a:solidFill>
                  <a:schemeClr val="dk1"/>
                </a:solidFill>
              </a:rPr>
              <a:t>Dữ liệu người dùng và điểm thi phải được bảo vệ khỏi truy cập trái phép bằng phân quyền rõ ràng (giảng viên, học viên, quản trị)</a:t>
            </a:r>
            <a:endParaRPr>
              <a:solidFill>
                <a:schemeClr val="dk1"/>
              </a:solidFill>
            </a:endParaRPr>
          </a:p>
          <a:p>
            <a:pPr indent="-317500" lvl="0" marL="914400" rtl="0" algn="l">
              <a:lnSpc>
                <a:spcPct val="150000"/>
              </a:lnSpc>
              <a:spcBef>
                <a:spcPts val="0"/>
              </a:spcBef>
              <a:spcAft>
                <a:spcPts val="0"/>
              </a:spcAft>
              <a:buClr>
                <a:schemeClr val="dk1"/>
              </a:buClr>
              <a:buSzPts val="1400"/>
              <a:buChar char="+"/>
            </a:pPr>
            <a:r>
              <a:rPr lang="vi">
                <a:solidFill>
                  <a:schemeClr val="dk1"/>
                </a:solidFill>
              </a:rPr>
              <a:t>Trong quá trình làm bài thi trực tuyến, hệ thống sẽ cảnh báo và tự động nộp bài sau 3 lần cảnh báo nếu học viên thực hiện các thao tác như mở tab mới, mở cửa sổ mới, nhấp chuột phải hoặc sử dụng phím tắt F12 (Inspect/Developer Tools) nhằm đảm bảo tính bảo mật và hạn chế gian lận</a:t>
            </a:r>
            <a:endParaRPr>
              <a:solidFill>
                <a:schemeClr val="dk1"/>
              </a:solidFill>
              <a:highlight>
                <a:srgbClr val="F1C232"/>
              </a:highlight>
            </a:endParaRPr>
          </a:p>
          <a:p>
            <a:pPr indent="0" lvl="0" marL="914400" rtl="0" algn="l">
              <a:lnSpc>
                <a:spcPct val="150000"/>
              </a:lnSpc>
              <a:spcBef>
                <a:spcPts val="0"/>
              </a:spcBef>
              <a:spcAft>
                <a:spcPts val="0"/>
              </a:spcAft>
              <a:buNone/>
            </a:pPr>
            <a:r>
              <a:t/>
            </a:r>
            <a:endParaRPr>
              <a:solidFill>
                <a:schemeClr val="dk1"/>
              </a:solidFill>
            </a:endParaRPr>
          </a:p>
        </p:txBody>
      </p:sp>
      <p:pic>
        <p:nvPicPr>
          <p:cNvPr id="259" name="Google Shape;259;p36"/>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sp>
        <p:nvSpPr>
          <p:cNvPr id="260" name="Google Shape;260;p36"/>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vi" sz="2220">
                <a:solidFill>
                  <a:srgbClr val="434343"/>
                </a:solidFill>
                <a:latin typeface="Times"/>
                <a:ea typeface="Times"/>
                <a:cs typeface="Times"/>
                <a:sym typeface="Times"/>
              </a:rPr>
              <a:t>3.3. Yêu cầu phi chức năng</a:t>
            </a:r>
            <a:endParaRPr b="1" sz="2220">
              <a:solidFill>
                <a:srgbClr val="434343"/>
              </a:solidFill>
              <a:latin typeface="Times"/>
              <a:ea typeface="Times"/>
              <a:cs typeface="Times"/>
              <a:sym typeface="Time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7"/>
          <p:cNvSpPr txBox="1"/>
          <p:nvPr/>
        </p:nvSpPr>
        <p:spPr>
          <a:xfrm>
            <a:off x="311700" y="503550"/>
            <a:ext cx="8264400" cy="4136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lang="vi">
                <a:solidFill>
                  <a:schemeClr val="dk1"/>
                </a:solidFill>
              </a:rPr>
              <a:t>Khả năng tương thích</a:t>
            </a:r>
            <a:endParaRPr>
              <a:solidFill>
                <a:schemeClr val="dk1"/>
              </a:solidFill>
            </a:endParaRPr>
          </a:p>
          <a:p>
            <a:pPr indent="-317500" lvl="0" marL="914400" rtl="0" algn="l">
              <a:lnSpc>
                <a:spcPct val="150000"/>
              </a:lnSpc>
              <a:spcBef>
                <a:spcPts val="0"/>
              </a:spcBef>
              <a:spcAft>
                <a:spcPts val="0"/>
              </a:spcAft>
              <a:buClr>
                <a:schemeClr val="dk1"/>
              </a:buClr>
              <a:buSzPts val="1400"/>
              <a:buChar char="+"/>
            </a:pPr>
            <a:r>
              <a:rPr lang="vi">
                <a:solidFill>
                  <a:schemeClr val="dk1"/>
                </a:solidFill>
              </a:rPr>
              <a:t>Hệ thống có thể hoạt động trên nhiều hệ điều hành, tương thích đa thiết bị, không xung đột với phần mềm bảo mật (firewall, antivirus, công cụ mã hóa).</a:t>
            </a:r>
            <a:endParaRPr>
              <a:solidFill>
                <a:schemeClr val="dk1"/>
              </a:solidFill>
            </a:endParaRPr>
          </a:p>
          <a:p>
            <a:pPr indent="-317500" lvl="0" marL="914400" rtl="0" algn="l">
              <a:lnSpc>
                <a:spcPct val="150000"/>
              </a:lnSpc>
              <a:spcBef>
                <a:spcPts val="0"/>
              </a:spcBef>
              <a:spcAft>
                <a:spcPts val="0"/>
              </a:spcAft>
              <a:buClr>
                <a:schemeClr val="dk1"/>
              </a:buClr>
              <a:buSzPts val="1400"/>
              <a:buChar char="+"/>
            </a:pPr>
            <a:r>
              <a:rPr lang="vi">
                <a:solidFill>
                  <a:schemeClr val="dk1"/>
                </a:solidFill>
              </a:rPr>
              <a:t>Hệ thống chạy ổn định trên các trình duyệt Chrome, Edge, Firefox, Safari.</a:t>
            </a:r>
            <a:endParaRPr>
              <a:solidFill>
                <a:schemeClr val="dk1"/>
              </a:solidFill>
              <a:highlight>
                <a:srgbClr val="F1C232"/>
              </a:highlight>
            </a:endParaRPr>
          </a:p>
          <a:p>
            <a:pPr indent="-317500" lvl="0" marL="457200" rtl="0" algn="l">
              <a:lnSpc>
                <a:spcPct val="150000"/>
              </a:lnSpc>
              <a:spcBef>
                <a:spcPts val="0"/>
              </a:spcBef>
              <a:spcAft>
                <a:spcPts val="0"/>
              </a:spcAft>
              <a:buClr>
                <a:schemeClr val="dk1"/>
              </a:buClr>
              <a:buSzPts val="1400"/>
              <a:buChar char="-"/>
            </a:pPr>
            <a:r>
              <a:rPr lang="vi">
                <a:solidFill>
                  <a:schemeClr val="dk1"/>
                </a:solidFill>
              </a:rPr>
              <a:t>Khả năng bảo trì</a:t>
            </a:r>
            <a:endParaRPr>
              <a:solidFill>
                <a:schemeClr val="dk1"/>
              </a:solidFill>
            </a:endParaRPr>
          </a:p>
          <a:p>
            <a:pPr indent="-317500" lvl="0" marL="914400" rtl="0" algn="l">
              <a:lnSpc>
                <a:spcPct val="150000"/>
              </a:lnSpc>
              <a:spcBef>
                <a:spcPts val="0"/>
              </a:spcBef>
              <a:spcAft>
                <a:spcPts val="0"/>
              </a:spcAft>
              <a:buClr>
                <a:schemeClr val="dk1"/>
              </a:buClr>
              <a:buSzPts val="1400"/>
              <a:buChar char="+"/>
            </a:pPr>
            <a:r>
              <a:rPr lang="vi">
                <a:solidFill>
                  <a:schemeClr val="dk1"/>
                </a:solidFill>
              </a:rPr>
              <a:t>Hệ thống được xây dựng theo mô hình MVC, giúp việc thay đổi, bảo trì hoặc mở rộng từng module được thực hiện một cách độc lập, hạn chế tối đa ảnh hưởng đến các module khác</a:t>
            </a:r>
            <a:endParaRPr>
              <a:solidFill>
                <a:schemeClr val="dk1"/>
              </a:solidFill>
            </a:endParaRPr>
          </a:p>
          <a:p>
            <a:pPr indent="0" lvl="0" marL="0" rtl="0" algn="l">
              <a:lnSpc>
                <a:spcPct val="150000"/>
              </a:lnSpc>
              <a:spcBef>
                <a:spcPts val="0"/>
              </a:spcBef>
              <a:spcAft>
                <a:spcPts val="0"/>
              </a:spcAft>
              <a:buNone/>
            </a:pPr>
            <a:r>
              <a:t/>
            </a:r>
            <a:endParaRPr>
              <a:solidFill>
                <a:schemeClr val="dk1"/>
              </a:solidFill>
            </a:endParaRPr>
          </a:p>
        </p:txBody>
      </p:sp>
      <p:pic>
        <p:nvPicPr>
          <p:cNvPr id="266" name="Google Shape;266;p37"/>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sp>
        <p:nvSpPr>
          <p:cNvPr id="267" name="Google Shape;267;p37"/>
          <p:cNvSpPr txBox="1"/>
          <p:nvPr/>
        </p:nvSpPr>
        <p:spPr>
          <a:xfrm>
            <a:off x="311700" y="2832200"/>
            <a:ext cx="8264400" cy="17655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Char char="-"/>
            </a:pPr>
            <a:r>
              <a:rPr lang="vi">
                <a:solidFill>
                  <a:schemeClr val="dk1"/>
                </a:solidFill>
              </a:rPr>
              <a:t>Tính văn hóa</a:t>
            </a:r>
            <a:endParaRPr>
              <a:solidFill>
                <a:schemeClr val="dk1"/>
              </a:solidFill>
            </a:endParaRPr>
          </a:p>
          <a:p>
            <a:pPr indent="-317500" lvl="0" marL="914400" rtl="0" algn="l">
              <a:lnSpc>
                <a:spcPct val="150000"/>
              </a:lnSpc>
              <a:spcBef>
                <a:spcPts val="0"/>
              </a:spcBef>
              <a:spcAft>
                <a:spcPts val="0"/>
              </a:spcAft>
              <a:buClr>
                <a:schemeClr val="dk1"/>
              </a:buClr>
              <a:buSzPts val="1400"/>
              <a:buChar char="+"/>
            </a:pPr>
            <a:r>
              <a:rPr lang="vi">
                <a:solidFill>
                  <a:schemeClr val="dk1"/>
                </a:solidFill>
              </a:rPr>
              <a:t>Giao diện hệ thống thân thiện, tương thích đa nền tảng và dễ sử dụng.</a:t>
            </a:r>
            <a:endParaRPr>
              <a:solidFill>
                <a:schemeClr val="dk1"/>
              </a:solidFill>
            </a:endParaRPr>
          </a:p>
          <a:p>
            <a:pPr indent="-317500" lvl="0" marL="914400" rtl="0" algn="l">
              <a:lnSpc>
                <a:spcPct val="150000"/>
              </a:lnSpc>
              <a:spcBef>
                <a:spcPts val="0"/>
              </a:spcBef>
              <a:spcAft>
                <a:spcPts val="0"/>
              </a:spcAft>
              <a:buClr>
                <a:schemeClr val="dk1"/>
              </a:buClr>
              <a:buSzPts val="1400"/>
              <a:buChar char="+"/>
            </a:pPr>
            <a:r>
              <a:rPr lang="vi">
                <a:solidFill>
                  <a:schemeClr val="dk1"/>
                </a:solidFill>
              </a:rPr>
              <a:t>Ngôn ngữ, font chữ, cỡ chữ cần phù hợp với người dùng Việt Nam, đảm bảo dễ đọc và dễ hiểu.</a:t>
            </a:r>
            <a:endParaRPr>
              <a:solidFill>
                <a:schemeClr val="dk1"/>
              </a:solidFill>
            </a:endParaRPr>
          </a:p>
        </p:txBody>
      </p:sp>
      <p:sp>
        <p:nvSpPr>
          <p:cNvPr id="268" name="Google Shape;268;p37"/>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vi" sz="2220">
                <a:solidFill>
                  <a:srgbClr val="434343"/>
                </a:solidFill>
                <a:latin typeface="Times"/>
                <a:ea typeface="Times"/>
                <a:cs typeface="Times"/>
                <a:sym typeface="Times"/>
              </a:rPr>
              <a:t>3.3. Yêu cầu phi chức năng</a:t>
            </a:r>
            <a:endParaRPr b="1" sz="2220">
              <a:solidFill>
                <a:srgbClr val="434343"/>
              </a:solidFill>
              <a:latin typeface="Times"/>
              <a:ea typeface="Times"/>
              <a:cs typeface="Times"/>
              <a:sym typeface="Time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38"/>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sp>
        <p:nvSpPr>
          <p:cNvPr id="274" name="Google Shape;274;p38"/>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vi" sz="2220">
                <a:solidFill>
                  <a:srgbClr val="434343"/>
                </a:solidFill>
                <a:latin typeface="Times"/>
                <a:ea typeface="Times"/>
                <a:cs typeface="Times"/>
                <a:sym typeface="Times"/>
              </a:rPr>
              <a:t>3.4. Sơ đồ phân rã chức năng</a:t>
            </a:r>
            <a:endParaRPr b="1" sz="2220">
              <a:solidFill>
                <a:srgbClr val="434343"/>
              </a:solidFill>
              <a:latin typeface="Times"/>
              <a:ea typeface="Times"/>
              <a:cs typeface="Times"/>
              <a:sym typeface="Times"/>
            </a:endParaRPr>
          </a:p>
          <a:p>
            <a:pPr indent="0" lvl="0" marL="0" rtl="0" algn="l">
              <a:spcBef>
                <a:spcPts val="0"/>
              </a:spcBef>
              <a:spcAft>
                <a:spcPts val="0"/>
              </a:spcAft>
              <a:buSzPts val="990"/>
              <a:buNone/>
            </a:pPr>
            <a:r>
              <a:t/>
            </a:r>
            <a:endParaRPr b="1" sz="2220">
              <a:solidFill>
                <a:srgbClr val="434343"/>
              </a:solidFill>
              <a:latin typeface="Times"/>
              <a:ea typeface="Times"/>
              <a:cs typeface="Times"/>
              <a:sym typeface="Times"/>
            </a:endParaRPr>
          </a:p>
          <a:p>
            <a:pPr indent="0" lvl="0" marL="0" rtl="0" algn="l">
              <a:spcBef>
                <a:spcPts val="0"/>
              </a:spcBef>
              <a:spcAft>
                <a:spcPts val="0"/>
              </a:spcAft>
              <a:buSzPts val="990"/>
              <a:buNone/>
            </a:pPr>
            <a:r>
              <a:t/>
            </a:r>
            <a:endParaRPr b="1" sz="2220">
              <a:solidFill>
                <a:srgbClr val="434343"/>
              </a:solidFill>
              <a:latin typeface="Times"/>
              <a:ea typeface="Times"/>
              <a:cs typeface="Times"/>
              <a:sym typeface="Times"/>
            </a:endParaRPr>
          </a:p>
        </p:txBody>
      </p:sp>
      <p:pic>
        <p:nvPicPr>
          <p:cNvPr id="275" name="Google Shape;275;p38"/>
          <p:cNvPicPr preferRelativeResize="0"/>
          <p:nvPr/>
        </p:nvPicPr>
        <p:blipFill>
          <a:blip r:embed="rId4">
            <a:alphaModFix/>
          </a:blip>
          <a:stretch>
            <a:fillRect/>
          </a:stretch>
        </p:blipFill>
        <p:spPr>
          <a:xfrm>
            <a:off x="1000338" y="749300"/>
            <a:ext cx="7143325" cy="408846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9"/>
          <p:cNvSpPr txBox="1"/>
          <p:nvPr>
            <p:ph idx="1" type="body"/>
          </p:nvPr>
        </p:nvSpPr>
        <p:spPr>
          <a:xfrm>
            <a:off x="311700" y="518575"/>
            <a:ext cx="1907700" cy="1301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b="1" lang="vi" sz="1400"/>
              <a:t>Sơ đồ luồng dữ liệu mức ngữ cảnh</a:t>
            </a:r>
            <a:endParaRPr b="1" sz="1400"/>
          </a:p>
        </p:txBody>
      </p:sp>
      <p:pic>
        <p:nvPicPr>
          <p:cNvPr id="281" name="Google Shape;281;p39"/>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pic>
        <p:nvPicPr>
          <p:cNvPr id="282" name="Google Shape;282;p39"/>
          <p:cNvPicPr preferRelativeResize="0"/>
          <p:nvPr/>
        </p:nvPicPr>
        <p:blipFill>
          <a:blip r:embed="rId4">
            <a:alphaModFix/>
          </a:blip>
          <a:stretch>
            <a:fillRect/>
          </a:stretch>
        </p:blipFill>
        <p:spPr>
          <a:xfrm>
            <a:off x="2210000" y="147625"/>
            <a:ext cx="5924550" cy="4848225"/>
          </a:xfrm>
          <a:prstGeom prst="rect">
            <a:avLst/>
          </a:prstGeom>
          <a:noFill/>
          <a:ln>
            <a:noFill/>
          </a:ln>
        </p:spPr>
      </p:pic>
      <p:sp>
        <p:nvSpPr>
          <p:cNvPr id="283" name="Google Shape;283;p39"/>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vi" sz="2220">
                <a:solidFill>
                  <a:srgbClr val="434343"/>
                </a:solidFill>
                <a:latin typeface="Times"/>
                <a:ea typeface="Times"/>
                <a:cs typeface="Times"/>
                <a:sym typeface="Times"/>
              </a:rPr>
              <a:t>3.5</a:t>
            </a:r>
            <a:r>
              <a:rPr b="1" lang="vi" sz="2220">
                <a:solidFill>
                  <a:srgbClr val="434343"/>
                </a:solidFill>
                <a:latin typeface="Times"/>
                <a:ea typeface="Times"/>
                <a:cs typeface="Times"/>
                <a:sym typeface="Times"/>
              </a:rPr>
              <a:t>. Sơ đồ luồng dữ liệu</a:t>
            </a:r>
            <a:endParaRPr b="1" sz="2220">
              <a:solidFill>
                <a:srgbClr val="434343"/>
              </a:solidFill>
              <a:latin typeface="Times"/>
              <a:ea typeface="Times"/>
              <a:cs typeface="Times"/>
              <a:sym typeface="Time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40"/>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pic>
        <p:nvPicPr>
          <p:cNvPr id="289" name="Google Shape;289;p40"/>
          <p:cNvPicPr preferRelativeResize="0"/>
          <p:nvPr/>
        </p:nvPicPr>
        <p:blipFill>
          <a:blip r:embed="rId4">
            <a:alphaModFix/>
          </a:blip>
          <a:stretch>
            <a:fillRect/>
          </a:stretch>
        </p:blipFill>
        <p:spPr>
          <a:xfrm>
            <a:off x="1496913" y="505200"/>
            <a:ext cx="6150174" cy="4587900"/>
          </a:xfrm>
          <a:prstGeom prst="rect">
            <a:avLst/>
          </a:prstGeom>
          <a:noFill/>
          <a:ln>
            <a:noFill/>
          </a:ln>
        </p:spPr>
      </p:pic>
      <p:sp>
        <p:nvSpPr>
          <p:cNvPr id="290" name="Google Shape;290;p40"/>
          <p:cNvSpPr txBox="1"/>
          <p:nvPr>
            <p:ph idx="1" type="body"/>
          </p:nvPr>
        </p:nvSpPr>
        <p:spPr>
          <a:xfrm>
            <a:off x="2768850" y="131950"/>
            <a:ext cx="3606300" cy="4725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b="1" lang="vi" sz="1400"/>
              <a:t>Sơ đồ luồng dữ liệu mức đỉnh</a:t>
            </a:r>
            <a:endParaRPr b="1" sz="1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1"/>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pic>
        <p:nvPicPr>
          <p:cNvPr id="296" name="Google Shape;296;p41"/>
          <p:cNvPicPr preferRelativeResize="0"/>
          <p:nvPr/>
        </p:nvPicPr>
        <p:blipFill>
          <a:blip r:embed="rId4">
            <a:alphaModFix/>
          </a:blip>
          <a:stretch>
            <a:fillRect/>
          </a:stretch>
        </p:blipFill>
        <p:spPr>
          <a:xfrm>
            <a:off x="1389650" y="406350"/>
            <a:ext cx="5692200" cy="4412050"/>
          </a:xfrm>
          <a:prstGeom prst="rect">
            <a:avLst/>
          </a:prstGeom>
          <a:noFill/>
          <a:ln>
            <a:noFill/>
          </a:ln>
        </p:spPr>
      </p:pic>
      <p:sp>
        <p:nvSpPr>
          <p:cNvPr id="297" name="Google Shape;297;p41"/>
          <p:cNvSpPr txBox="1"/>
          <p:nvPr>
            <p:ph idx="1" type="body"/>
          </p:nvPr>
        </p:nvSpPr>
        <p:spPr>
          <a:xfrm>
            <a:off x="2768850" y="131950"/>
            <a:ext cx="3606300" cy="4725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b="1" lang="vi" sz="1400"/>
              <a:t>Sơ đồ luồng dữ liệu mức dưới đỉnh</a:t>
            </a:r>
            <a:endParaRPr b="1" sz="1400"/>
          </a:p>
        </p:txBody>
      </p:sp>
      <p:sp>
        <p:nvSpPr>
          <p:cNvPr id="298" name="Google Shape;298;p41"/>
          <p:cNvSpPr txBox="1"/>
          <p:nvPr/>
        </p:nvSpPr>
        <p:spPr>
          <a:xfrm>
            <a:off x="2464800" y="4743300"/>
            <a:ext cx="4214400" cy="369300"/>
          </a:xfrm>
          <a:prstGeom prst="rect">
            <a:avLst/>
          </a:prstGeom>
          <a:noFill/>
          <a:ln>
            <a:noFill/>
          </a:ln>
        </p:spPr>
        <p:txBody>
          <a:bodyPr anchorCtr="0" anchor="t" bIns="91425" lIns="91425" spcFirstLastPara="1" rIns="91425" wrap="square" tIns="91425">
            <a:spAutoFit/>
          </a:bodyPr>
          <a:lstStyle/>
          <a:p>
            <a:pPr indent="0" lvl="0" marL="0" rtl="0" algn="ctr">
              <a:lnSpc>
                <a:spcPct val="115833"/>
              </a:lnSpc>
              <a:spcBef>
                <a:spcPts val="0"/>
              </a:spcBef>
              <a:spcAft>
                <a:spcPts val="800"/>
              </a:spcAft>
              <a:buNone/>
            </a:pPr>
            <a:r>
              <a:rPr b="1" lang="vi" sz="1200">
                <a:solidFill>
                  <a:schemeClr val="dk1"/>
                </a:solidFill>
              </a:rPr>
              <a:t>DFD mức dưới đỉnh tiến trình”Quản lý người dùng”</a:t>
            </a:r>
            <a:endParaRPr sz="12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5"/>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sp>
        <p:nvSpPr>
          <p:cNvPr id="90" name="Google Shape;90;p15"/>
          <p:cNvSpPr txBox="1"/>
          <p:nvPr>
            <p:ph type="title"/>
          </p:nvPr>
        </p:nvSpPr>
        <p:spPr>
          <a:xfrm>
            <a:off x="3088200" y="2285400"/>
            <a:ext cx="2967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vi" sz="2220">
                <a:solidFill>
                  <a:srgbClr val="434343"/>
                </a:solidFill>
                <a:latin typeface="Times"/>
                <a:ea typeface="Times"/>
                <a:cs typeface="Times"/>
                <a:sym typeface="Times"/>
              </a:rPr>
              <a:t>1</a:t>
            </a:r>
            <a:r>
              <a:rPr b="1" lang="vi" sz="2220">
                <a:solidFill>
                  <a:srgbClr val="434343"/>
                </a:solidFill>
                <a:latin typeface="Times"/>
                <a:ea typeface="Times"/>
                <a:cs typeface="Times"/>
                <a:sym typeface="Times"/>
              </a:rPr>
              <a:t>. Giới thiệu đề tài</a:t>
            </a:r>
            <a:endParaRPr b="1" sz="2220">
              <a:solidFill>
                <a:srgbClr val="434343"/>
              </a:solidFill>
              <a:latin typeface="Times"/>
              <a:ea typeface="Times"/>
              <a:cs typeface="Times"/>
              <a:sym typeface="Time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42"/>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pic>
        <p:nvPicPr>
          <p:cNvPr id="304" name="Google Shape;304;p42"/>
          <p:cNvPicPr preferRelativeResize="0"/>
          <p:nvPr/>
        </p:nvPicPr>
        <p:blipFill>
          <a:blip r:embed="rId4">
            <a:alphaModFix/>
          </a:blip>
          <a:stretch>
            <a:fillRect/>
          </a:stretch>
        </p:blipFill>
        <p:spPr>
          <a:xfrm>
            <a:off x="1609725" y="942188"/>
            <a:ext cx="5924550" cy="3076575"/>
          </a:xfrm>
          <a:prstGeom prst="rect">
            <a:avLst/>
          </a:prstGeom>
          <a:noFill/>
          <a:ln>
            <a:noFill/>
          </a:ln>
        </p:spPr>
      </p:pic>
      <p:sp>
        <p:nvSpPr>
          <p:cNvPr id="305" name="Google Shape;305;p42"/>
          <p:cNvSpPr txBox="1"/>
          <p:nvPr/>
        </p:nvSpPr>
        <p:spPr>
          <a:xfrm>
            <a:off x="2464800" y="4088650"/>
            <a:ext cx="4214400" cy="369300"/>
          </a:xfrm>
          <a:prstGeom prst="rect">
            <a:avLst/>
          </a:prstGeom>
          <a:noFill/>
          <a:ln>
            <a:noFill/>
          </a:ln>
        </p:spPr>
        <p:txBody>
          <a:bodyPr anchorCtr="0" anchor="t" bIns="91425" lIns="91425" spcFirstLastPara="1" rIns="91425" wrap="square" tIns="91425">
            <a:spAutoFit/>
          </a:bodyPr>
          <a:lstStyle/>
          <a:p>
            <a:pPr indent="0" lvl="0" marL="0" rtl="0" algn="ctr">
              <a:lnSpc>
                <a:spcPct val="115833"/>
              </a:lnSpc>
              <a:spcBef>
                <a:spcPts val="0"/>
              </a:spcBef>
              <a:spcAft>
                <a:spcPts val="800"/>
              </a:spcAft>
              <a:buNone/>
            </a:pPr>
            <a:r>
              <a:rPr b="1" lang="vi" sz="1200">
                <a:solidFill>
                  <a:schemeClr val="dk1"/>
                </a:solidFill>
              </a:rPr>
              <a:t>DFD mức dưới đỉnh tiến trình”Quản lý khóa học”</a:t>
            </a:r>
            <a:endParaRPr sz="1200">
              <a:solidFill>
                <a:schemeClr val="dk1"/>
              </a:solidFill>
            </a:endParaRPr>
          </a:p>
        </p:txBody>
      </p:sp>
      <p:sp>
        <p:nvSpPr>
          <p:cNvPr id="306" name="Google Shape;306;p42"/>
          <p:cNvSpPr txBox="1"/>
          <p:nvPr>
            <p:ph idx="1" type="body"/>
          </p:nvPr>
        </p:nvSpPr>
        <p:spPr>
          <a:xfrm>
            <a:off x="2768850" y="131950"/>
            <a:ext cx="3606300" cy="4725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b="1" lang="vi" sz="1400"/>
              <a:t>Sơ đồ luồng dữ liệu mức dưới đỉnh</a:t>
            </a:r>
            <a:endParaRPr b="1" sz="1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p43"/>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pic>
        <p:nvPicPr>
          <p:cNvPr id="312" name="Google Shape;312;p43"/>
          <p:cNvPicPr preferRelativeResize="0"/>
          <p:nvPr/>
        </p:nvPicPr>
        <p:blipFill>
          <a:blip r:embed="rId4">
            <a:alphaModFix/>
          </a:blip>
          <a:stretch>
            <a:fillRect/>
          </a:stretch>
        </p:blipFill>
        <p:spPr>
          <a:xfrm>
            <a:off x="1609725" y="466867"/>
            <a:ext cx="5924550" cy="4162425"/>
          </a:xfrm>
          <a:prstGeom prst="rect">
            <a:avLst/>
          </a:prstGeom>
          <a:noFill/>
          <a:ln>
            <a:noFill/>
          </a:ln>
        </p:spPr>
      </p:pic>
      <p:sp>
        <p:nvSpPr>
          <p:cNvPr id="313" name="Google Shape;313;p43"/>
          <p:cNvSpPr txBox="1"/>
          <p:nvPr/>
        </p:nvSpPr>
        <p:spPr>
          <a:xfrm>
            <a:off x="2592917" y="4650458"/>
            <a:ext cx="4193100" cy="369300"/>
          </a:xfrm>
          <a:prstGeom prst="rect">
            <a:avLst/>
          </a:prstGeom>
          <a:noFill/>
          <a:ln>
            <a:noFill/>
          </a:ln>
        </p:spPr>
        <p:txBody>
          <a:bodyPr anchorCtr="0" anchor="t" bIns="91425" lIns="91425" spcFirstLastPara="1" rIns="91425" wrap="square" tIns="91425">
            <a:spAutoFit/>
          </a:bodyPr>
          <a:lstStyle/>
          <a:p>
            <a:pPr indent="0" lvl="0" marL="0" rtl="0" algn="ctr">
              <a:lnSpc>
                <a:spcPct val="115833"/>
              </a:lnSpc>
              <a:spcBef>
                <a:spcPts val="0"/>
              </a:spcBef>
              <a:spcAft>
                <a:spcPts val="800"/>
              </a:spcAft>
              <a:buNone/>
            </a:pPr>
            <a:r>
              <a:rPr b="1" i="1" lang="vi" sz="1200">
                <a:solidFill>
                  <a:schemeClr val="dk1"/>
                </a:solidFill>
              </a:rPr>
              <a:t> DFD mức dưới đỉnh tiến trình”Quản lý lớp học”</a:t>
            </a:r>
            <a:endParaRPr sz="1200">
              <a:solidFill>
                <a:schemeClr val="dk1"/>
              </a:solidFill>
            </a:endParaRPr>
          </a:p>
        </p:txBody>
      </p:sp>
      <p:sp>
        <p:nvSpPr>
          <p:cNvPr id="314" name="Google Shape;314;p43"/>
          <p:cNvSpPr txBox="1"/>
          <p:nvPr>
            <p:ph idx="1" type="body"/>
          </p:nvPr>
        </p:nvSpPr>
        <p:spPr>
          <a:xfrm>
            <a:off x="2768850" y="131950"/>
            <a:ext cx="3606300" cy="4725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b="1" lang="vi" sz="1400"/>
              <a:t>Sơ đồ luồng dữ liệu mức dưới đỉnh</a:t>
            </a:r>
            <a:endParaRPr b="1" sz="14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44"/>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pic>
        <p:nvPicPr>
          <p:cNvPr id="320" name="Google Shape;320;p44"/>
          <p:cNvPicPr preferRelativeResize="0"/>
          <p:nvPr/>
        </p:nvPicPr>
        <p:blipFill>
          <a:blip r:embed="rId4">
            <a:alphaModFix/>
          </a:blip>
          <a:stretch>
            <a:fillRect/>
          </a:stretch>
        </p:blipFill>
        <p:spPr>
          <a:xfrm>
            <a:off x="1701900" y="488033"/>
            <a:ext cx="5924550" cy="4162425"/>
          </a:xfrm>
          <a:prstGeom prst="rect">
            <a:avLst/>
          </a:prstGeom>
          <a:noFill/>
          <a:ln>
            <a:noFill/>
          </a:ln>
        </p:spPr>
      </p:pic>
      <p:sp>
        <p:nvSpPr>
          <p:cNvPr id="321" name="Google Shape;321;p44"/>
          <p:cNvSpPr txBox="1"/>
          <p:nvPr/>
        </p:nvSpPr>
        <p:spPr>
          <a:xfrm>
            <a:off x="2326333" y="4650450"/>
            <a:ext cx="4639500" cy="369300"/>
          </a:xfrm>
          <a:prstGeom prst="rect">
            <a:avLst/>
          </a:prstGeom>
          <a:noFill/>
          <a:ln>
            <a:noFill/>
          </a:ln>
        </p:spPr>
        <p:txBody>
          <a:bodyPr anchorCtr="0" anchor="t" bIns="91425" lIns="91425" spcFirstLastPara="1" rIns="91425" wrap="square" tIns="91425">
            <a:spAutoFit/>
          </a:bodyPr>
          <a:lstStyle/>
          <a:p>
            <a:pPr indent="0" lvl="0" marL="0" rtl="0" algn="ctr">
              <a:lnSpc>
                <a:spcPct val="115833"/>
              </a:lnSpc>
              <a:spcBef>
                <a:spcPts val="0"/>
              </a:spcBef>
              <a:spcAft>
                <a:spcPts val="800"/>
              </a:spcAft>
              <a:buNone/>
            </a:pPr>
            <a:r>
              <a:rPr b="1" i="1" lang="vi" sz="1200">
                <a:solidFill>
                  <a:schemeClr val="dk1"/>
                </a:solidFill>
              </a:rPr>
              <a:t>DFD mức dưới đỉnh tiến trình”Quản lý tài nguyên lớp học”</a:t>
            </a:r>
            <a:endParaRPr sz="1200">
              <a:solidFill>
                <a:schemeClr val="dk1"/>
              </a:solidFill>
            </a:endParaRPr>
          </a:p>
        </p:txBody>
      </p:sp>
      <p:sp>
        <p:nvSpPr>
          <p:cNvPr id="322" name="Google Shape;322;p44"/>
          <p:cNvSpPr txBox="1"/>
          <p:nvPr>
            <p:ph idx="1" type="body"/>
          </p:nvPr>
        </p:nvSpPr>
        <p:spPr>
          <a:xfrm>
            <a:off x="2768850" y="131950"/>
            <a:ext cx="3606300" cy="4725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b="1" lang="vi" sz="1400"/>
              <a:t>Sơ đồ luồng dữ liệu mức dưới đỉnh</a:t>
            </a:r>
            <a:endParaRPr b="1" sz="1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45"/>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pic>
        <p:nvPicPr>
          <p:cNvPr id="328" name="Google Shape;328;p45"/>
          <p:cNvPicPr preferRelativeResize="0"/>
          <p:nvPr/>
        </p:nvPicPr>
        <p:blipFill>
          <a:blip r:embed="rId4">
            <a:alphaModFix/>
          </a:blip>
          <a:stretch>
            <a:fillRect/>
          </a:stretch>
        </p:blipFill>
        <p:spPr>
          <a:xfrm>
            <a:off x="1691150" y="916400"/>
            <a:ext cx="5924550" cy="3000375"/>
          </a:xfrm>
          <a:prstGeom prst="rect">
            <a:avLst/>
          </a:prstGeom>
          <a:noFill/>
          <a:ln>
            <a:noFill/>
          </a:ln>
        </p:spPr>
      </p:pic>
      <p:sp>
        <p:nvSpPr>
          <p:cNvPr id="329" name="Google Shape;329;p45"/>
          <p:cNvSpPr txBox="1"/>
          <p:nvPr/>
        </p:nvSpPr>
        <p:spPr>
          <a:xfrm>
            <a:off x="2508250" y="4032242"/>
            <a:ext cx="4140300" cy="369300"/>
          </a:xfrm>
          <a:prstGeom prst="rect">
            <a:avLst/>
          </a:prstGeom>
          <a:noFill/>
          <a:ln>
            <a:noFill/>
          </a:ln>
        </p:spPr>
        <p:txBody>
          <a:bodyPr anchorCtr="0" anchor="t" bIns="91425" lIns="91425" spcFirstLastPara="1" rIns="91425" wrap="square" tIns="91425">
            <a:spAutoFit/>
          </a:bodyPr>
          <a:lstStyle/>
          <a:p>
            <a:pPr indent="0" lvl="0" marL="0" rtl="0" algn="ctr">
              <a:lnSpc>
                <a:spcPct val="115833"/>
              </a:lnSpc>
              <a:spcBef>
                <a:spcPts val="0"/>
              </a:spcBef>
              <a:spcAft>
                <a:spcPts val="800"/>
              </a:spcAft>
              <a:buNone/>
            </a:pPr>
            <a:r>
              <a:rPr b="1" i="1" lang="vi" sz="1200">
                <a:solidFill>
                  <a:schemeClr val="dk1"/>
                </a:solidFill>
              </a:rPr>
              <a:t>DFD mức dưới đỉnh tiến trình”Quản lý bài tập”</a:t>
            </a:r>
            <a:endParaRPr sz="1200"/>
          </a:p>
        </p:txBody>
      </p:sp>
      <p:sp>
        <p:nvSpPr>
          <p:cNvPr id="330" name="Google Shape;330;p45"/>
          <p:cNvSpPr txBox="1"/>
          <p:nvPr>
            <p:ph idx="1" type="body"/>
          </p:nvPr>
        </p:nvSpPr>
        <p:spPr>
          <a:xfrm>
            <a:off x="2768850" y="131950"/>
            <a:ext cx="3606300" cy="4725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b="1" lang="vi" sz="1400"/>
              <a:t>Sơ đồ luồng dữ liệu mức dưới đỉnh</a:t>
            </a:r>
            <a:endParaRPr b="1" sz="1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46"/>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pic>
        <p:nvPicPr>
          <p:cNvPr id="336" name="Google Shape;336;p46"/>
          <p:cNvPicPr preferRelativeResize="0"/>
          <p:nvPr/>
        </p:nvPicPr>
        <p:blipFill>
          <a:blip r:embed="rId4">
            <a:alphaModFix/>
          </a:blip>
          <a:stretch>
            <a:fillRect/>
          </a:stretch>
        </p:blipFill>
        <p:spPr>
          <a:xfrm>
            <a:off x="1757650" y="561250"/>
            <a:ext cx="5620350" cy="4021000"/>
          </a:xfrm>
          <a:prstGeom prst="rect">
            <a:avLst/>
          </a:prstGeom>
          <a:noFill/>
          <a:ln>
            <a:noFill/>
          </a:ln>
        </p:spPr>
      </p:pic>
      <p:sp>
        <p:nvSpPr>
          <p:cNvPr id="337" name="Google Shape;337;p46"/>
          <p:cNvSpPr txBox="1"/>
          <p:nvPr/>
        </p:nvSpPr>
        <p:spPr>
          <a:xfrm>
            <a:off x="1947325" y="4641867"/>
            <a:ext cx="5241000" cy="369300"/>
          </a:xfrm>
          <a:prstGeom prst="rect">
            <a:avLst/>
          </a:prstGeom>
          <a:noFill/>
          <a:ln>
            <a:noFill/>
          </a:ln>
        </p:spPr>
        <p:txBody>
          <a:bodyPr anchorCtr="0" anchor="t" bIns="91425" lIns="91425" spcFirstLastPara="1" rIns="91425" wrap="square" tIns="91425">
            <a:spAutoFit/>
          </a:bodyPr>
          <a:lstStyle/>
          <a:p>
            <a:pPr indent="0" lvl="0" marL="0" rtl="0" algn="ctr">
              <a:lnSpc>
                <a:spcPct val="115833"/>
              </a:lnSpc>
              <a:spcBef>
                <a:spcPts val="0"/>
              </a:spcBef>
              <a:spcAft>
                <a:spcPts val="800"/>
              </a:spcAft>
              <a:buNone/>
            </a:pPr>
            <a:r>
              <a:rPr b="1" i="1" lang="vi" sz="1200">
                <a:solidFill>
                  <a:schemeClr val="dk1"/>
                </a:solidFill>
              </a:rPr>
              <a:t>DFD mức dưới đỉnh tiến trình”Quản lý ngân hàng câu hỏi”</a:t>
            </a:r>
            <a:endParaRPr sz="1200">
              <a:solidFill>
                <a:schemeClr val="dk1"/>
              </a:solidFill>
            </a:endParaRPr>
          </a:p>
        </p:txBody>
      </p:sp>
      <p:sp>
        <p:nvSpPr>
          <p:cNvPr id="338" name="Google Shape;338;p46"/>
          <p:cNvSpPr txBox="1"/>
          <p:nvPr>
            <p:ph idx="1" type="body"/>
          </p:nvPr>
        </p:nvSpPr>
        <p:spPr>
          <a:xfrm>
            <a:off x="2768850" y="131950"/>
            <a:ext cx="3606300" cy="4725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b="1" lang="vi" sz="1400"/>
              <a:t>Sơ đồ luồng dữ liệu mức dưới đỉnh</a:t>
            </a:r>
            <a:endParaRPr b="1" sz="1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47"/>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pic>
        <p:nvPicPr>
          <p:cNvPr id="344" name="Google Shape;344;p47"/>
          <p:cNvPicPr preferRelativeResize="0"/>
          <p:nvPr/>
        </p:nvPicPr>
        <p:blipFill>
          <a:blip r:embed="rId4">
            <a:alphaModFix/>
          </a:blip>
          <a:stretch>
            <a:fillRect/>
          </a:stretch>
        </p:blipFill>
        <p:spPr>
          <a:xfrm>
            <a:off x="1885975" y="551550"/>
            <a:ext cx="4963576" cy="3766575"/>
          </a:xfrm>
          <a:prstGeom prst="rect">
            <a:avLst/>
          </a:prstGeom>
          <a:noFill/>
          <a:ln>
            <a:noFill/>
          </a:ln>
        </p:spPr>
      </p:pic>
      <p:sp>
        <p:nvSpPr>
          <p:cNvPr id="345" name="Google Shape;345;p47"/>
          <p:cNvSpPr txBox="1"/>
          <p:nvPr/>
        </p:nvSpPr>
        <p:spPr>
          <a:xfrm>
            <a:off x="2183425" y="4318125"/>
            <a:ext cx="4602600" cy="369300"/>
          </a:xfrm>
          <a:prstGeom prst="rect">
            <a:avLst/>
          </a:prstGeom>
          <a:noFill/>
          <a:ln>
            <a:noFill/>
          </a:ln>
        </p:spPr>
        <p:txBody>
          <a:bodyPr anchorCtr="0" anchor="t" bIns="91425" lIns="91425" spcFirstLastPara="1" rIns="91425" wrap="square" tIns="91425">
            <a:spAutoFit/>
          </a:bodyPr>
          <a:lstStyle/>
          <a:p>
            <a:pPr indent="0" lvl="0" marL="0" rtl="0" algn="ctr">
              <a:lnSpc>
                <a:spcPct val="115833"/>
              </a:lnSpc>
              <a:spcBef>
                <a:spcPts val="0"/>
              </a:spcBef>
              <a:spcAft>
                <a:spcPts val="800"/>
              </a:spcAft>
              <a:buNone/>
            </a:pPr>
            <a:r>
              <a:rPr b="1" i="1" lang="vi" sz="1200">
                <a:solidFill>
                  <a:schemeClr val="dk1"/>
                </a:solidFill>
              </a:rPr>
              <a:t>DFD mức dưới đỉnh tiến trình”Quản lý đề thi”</a:t>
            </a:r>
            <a:endParaRPr sz="1200"/>
          </a:p>
        </p:txBody>
      </p:sp>
      <p:sp>
        <p:nvSpPr>
          <p:cNvPr id="346" name="Google Shape;346;p47"/>
          <p:cNvSpPr txBox="1"/>
          <p:nvPr>
            <p:ph idx="1" type="body"/>
          </p:nvPr>
        </p:nvSpPr>
        <p:spPr>
          <a:xfrm>
            <a:off x="2768850" y="131950"/>
            <a:ext cx="3606300" cy="4725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b="1" lang="vi" sz="1400"/>
              <a:t>Sơ đồ luồng dữ liệu mức dưới đỉnh</a:t>
            </a:r>
            <a:endParaRPr b="1" sz="1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48"/>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pic>
        <p:nvPicPr>
          <p:cNvPr id="352" name="Google Shape;352;p48"/>
          <p:cNvPicPr preferRelativeResize="0"/>
          <p:nvPr/>
        </p:nvPicPr>
        <p:blipFill>
          <a:blip r:embed="rId4">
            <a:alphaModFix/>
          </a:blip>
          <a:stretch>
            <a:fillRect/>
          </a:stretch>
        </p:blipFill>
        <p:spPr>
          <a:xfrm>
            <a:off x="1706042" y="571308"/>
            <a:ext cx="5796126" cy="3867175"/>
          </a:xfrm>
          <a:prstGeom prst="rect">
            <a:avLst/>
          </a:prstGeom>
          <a:noFill/>
          <a:ln>
            <a:noFill/>
          </a:ln>
        </p:spPr>
      </p:pic>
      <p:sp>
        <p:nvSpPr>
          <p:cNvPr id="353" name="Google Shape;353;p48"/>
          <p:cNvSpPr txBox="1"/>
          <p:nvPr/>
        </p:nvSpPr>
        <p:spPr>
          <a:xfrm>
            <a:off x="2635242" y="4449067"/>
            <a:ext cx="393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833"/>
              </a:lnSpc>
              <a:spcBef>
                <a:spcPts val="0"/>
              </a:spcBef>
              <a:spcAft>
                <a:spcPts val="800"/>
              </a:spcAft>
              <a:buNone/>
            </a:pPr>
            <a:r>
              <a:rPr b="1" i="1" lang="vi" sz="1200">
                <a:solidFill>
                  <a:schemeClr val="dk1"/>
                </a:solidFill>
              </a:rPr>
              <a:t> DFD mức dưới đỉnh tiến trình”Quản lý thi cử”</a:t>
            </a:r>
            <a:endParaRPr sz="1200">
              <a:solidFill>
                <a:schemeClr val="dk1"/>
              </a:solidFill>
            </a:endParaRPr>
          </a:p>
        </p:txBody>
      </p:sp>
      <p:sp>
        <p:nvSpPr>
          <p:cNvPr id="354" name="Google Shape;354;p48"/>
          <p:cNvSpPr txBox="1"/>
          <p:nvPr>
            <p:ph idx="1" type="body"/>
          </p:nvPr>
        </p:nvSpPr>
        <p:spPr>
          <a:xfrm>
            <a:off x="2768850" y="131950"/>
            <a:ext cx="3606300" cy="4725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b="1" lang="vi" sz="1400"/>
              <a:t>Sơ đồ luồng dữ liệu mức dưới đỉnh</a:t>
            </a:r>
            <a:endParaRPr b="1" sz="14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49"/>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pic>
        <p:nvPicPr>
          <p:cNvPr id="360" name="Google Shape;360;p49"/>
          <p:cNvPicPr preferRelativeResize="0"/>
          <p:nvPr/>
        </p:nvPicPr>
        <p:blipFill>
          <a:blip r:embed="rId4">
            <a:alphaModFix/>
          </a:blip>
          <a:stretch>
            <a:fillRect/>
          </a:stretch>
        </p:blipFill>
        <p:spPr>
          <a:xfrm>
            <a:off x="1609713" y="436463"/>
            <a:ext cx="5924550" cy="4267200"/>
          </a:xfrm>
          <a:prstGeom prst="rect">
            <a:avLst/>
          </a:prstGeom>
          <a:noFill/>
          <a:ln>
            <a:noFill/>
          </a:ln>
        </p:spPr>
      </p:pic>
      <p:sp>
        <p:nvSpPr>
          <p:cNvPr id="361" name="Google Shape;361;p49"/>
          <p:cNvSpPr txBox="1"/>
          <p:nvPr/>
        </p:nvSpPr>
        <p:spPr>
          <a:xfrm>
            <a:off x="1498188" y="4703675"/>
            <a:ext cx="6147600" cy="369300"/>
          </a:xfrm>
          <a:prstGeom prst="rect">
            <a:avLst/>
          </a:prstGeom>
          <a:noFill/>
          <a:ln>
            <a:noFill/>
          </a:ln>
        </p:spPr>
        <p:txBody>
          <a:bodyPr anchorCtr="0" anchor="t" bIns="91425" lIns="91425" spcFirstLastPara="1" rIns="91425" wrap="square" tIns="91425">
            <a:spAutoFit/>
          </a:bodyPr>
          <a:lstStyle/>
          <a:p>
            <a:pPr indent="0" lvl="0" marL="0" rtl="0" algn="ctr">
              <a:lnSpc>
                <a:spcPct val="115833"/>
              </a:lnSpc>
              <a:spcBef>
                <a:spcPts val="0"/>
              </a:spcBef>
              <a:spcAft>
                <a:spcPts val="800"/>
              </a:spcAft>
              <a:buNone/>
            </a:pPr>
            <a:r>
              <a:rPr b="1" i="1" lang="vi" sz="1200">
                <a:solidFill>
                  <a:schemeClr val="dk1"/>
                </a:solidFill>
              </a:rPr>
              <a:t>DFD mức dưới đỉnh tiến trình”Quản lý báo cáo thống kê”</a:t>
            </a:r>
            <a:endParaRPr sz="1200">
              <a:solidFill>
                <a:schemeClr val="dk1"/>
              </a:solidFill>
            </a:endParaRPr>
          </a:p>
        </p:txBody>
      </p:sp>
      <p:sp>
        <p:nvSpPr>
          <p:cNvPr id="362" name="Google Shape;362;p49"/>
          <p:cNvSpPr txBox="1"/>
          <p:nvPr>
            <p:ph idx="1" type="body"/>
          </p:nvPr>
        </p:nvSpPr>
        <p:spPr>
          <a:xfrm>
            <a:off x="2768850" y="131950"/>
            <a:ext cx="3606300" cy="472500"/>
          </a:xfrm>
          <a:prstGeom prst="rect">
            <a:avLst/>
          </a:prstGeom>
        </p:spPr>
        <p:txBody>
          <a:bodyPr anchorCtr="0" anchor="t" bIns="91425" lIns="91425" spcFirstLastPara="1" rIns="91425" wrap="square" tIns="91425">
            <a:normAutofit/>
          </a:bodyPr>
          <a:lstStyle/>
          <a:p>
            <a:pPr indent="0" lvl="0" marL="0" rtl="0" algn="ctr">
              <a:lnSpc>
                <a:spcPct val="150000"/>
              </a:lnSpc>
              <a:spcBef>
                <a:spcPts val="0"/>
              </a:spcBef>
              <a:spcAft>
                <a:spcPts val="1200"/>
              </a:spcAft>
              <a:buNone/>
            </a:pPr>
            <a:r>
              <a:rPr b="1" lang="vi" sz="1400"/>
              <a:t>Sơ đồ luồng dữ liệu mức dưới đỉnh</a:t>
            </a:r>
            <a:endParaRPr b="1" sz="1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50"/>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pic>
        <p:nvPicPr>
          <p:cNvPr id="368" name="Google Shape;368;p50"/>
          <p:cNvPicPr preferRelativeResize="0"/>
          <p:nvPr/>
        </p:nvPicPr>
        <p:blipFill>
          <a:blip r:embed="rId4">
            <a:alphaModFix/>
          </a:blip>
          <a:stretch>
            <a:fillRect/>
          </a:stretch>
        </p:blipFill>
        <p:spPr>
          <a:xfrm>
            <a:off x="2528875" y="131950"/>
            <a:ext cx="5118538" cy="5011549"/>
          </a:xfrm>
          <a:prstGeom prst="rect">
            <a:avLst/>
          </a:prstGeom>
          <a:noFill/>
          <a:ln>
            <a:noFill/>
          </a:ln>
        </p:spPr>
      </p:pic>
      <p:sp>
        <p:nvSpPr>
          <p:cNvPr id="369" name="Google Shape;369;p50"/>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vi" sz="2220">
                <a:solidFill>
                  <a:srgbClr val="434343"/>
                </a:solidFill>
                <a:latin typeface="Times"/>
                <a:ea typeface="Times"/>
                <a:cs typeface="Times"/>
                <a:sym typeface="Times"/>
              </a:rPr>
              <a:t>3.6. Mô hình ERD</a:t>
            </a:r>
            <a:endParaRPr b="1" sz="2220">
              <a:solidFill>
                <a:srgbClr val="434343"/>
              </a:solidFill>
              <a:latin typeface="Times"/>
              <a:ea typeface="Times"/>
              <a:cs typeface="Times"/>
              <a:sym typeface="Time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51"/>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sp>
        <p:nvSpPr>
          <p:cNvPr id="375" name="Google Shape;375;p51"/>
          <p:cNvSpPr txBox="1"/>
          <p:nvPr>
            <p:ph type="title"/>
          </p:nvPr>
        </p:nvSpPr>
        <p:spPr>
          <a:xfrm>
            <a:off x="2835450" y="2285400"/>
            <a:ext cx="3473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vi" sz="2220">
                <a:solidFill>
                  <a:srgbClr val="434343"/>
                </a:solidFill>
                <a:latin typeface="Times"/>
                <a:ea typeface="Times"/>
                <a:cs typeface="Times"/>
                <a:sym typeface="Times"/>
              </a:rPr>
              <a:t>4</a:t>
            </a:r>
            <a:r>
              <a:rPr b="1" lang="vi" sz="2220">
                <a:solidFill>
                  <a:srgbClr val="434343"/>
                </a:solidFill>
                <a:latin typeface="Times"/>
                <a:ea typeface="Times"/>
                <a:cs typeface="Times"/>
                <a:sym typeface="Times"/>
              </a:rPr>
              <a:t>. Kết quả xây dựng</a:t>
            </a:r>
            <a:endParaRPr b="1" sz="2220">
              <a:solidFill>
                <a:srgbClr val="434343"/>
              </a:solidFill>
              <a:latin typeface="Times"/>
              <a:ea typeface="Times"/>
              <a:cs typeface="Times"/>
              <a:sym typeface="Time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rgbClr val="434343"/>
                </a:solidFill>
                <a:latin typeface="Times"/>
                <a:ea typeface="Times"/>
                <a:cs typeface="Times"/>
                <a:sym typeface="Times"/>
              </a:rPr>
              <a:t>1.1. </a:t>
            </a:r>
            <a:r>
              <a:rPr b="1" lang="vi">
                <a:solidFill>
                  <a:srgbClr val="434343"/>
                </a:solidFill>
                <a:latin typeface="Times"/>
                <a:ea typeface="Times"/>
                <a:cs typeface="Times"/>
                <a:sym typeface="Times"/>
              </a:rPr>
              <a:t>Giới thiệu đề tài</a:t>
            </a:r>
            <a:endParaRPr b="1">
              <a:solidFill>
                <a:srgbClr val="434343"/>
              </a:solidFill>
              <a:latin typeface="Times"/>
              <a:ea typeface="Times"/>
              <a:cs typeface="Times"/>
              <a:sym typeface="Times"/>
            </a:endParaRPr>
          </a:p>
        </p:txBody>
      </p:sp>
      <p:sp>
        <p:nvSpPr>
          <p:cNvPr id="96" name="Google Shape;96;p16"/>
          <p:cNvSpPr txBox="1"/>
          <p:nvPr/>
        </p:nvSpPr>
        <p:spPr>
          <a:xfrm>
            <a:off x="311700" y="626967"/>
            <a:ext cx="8832300" cy="4503900"/>
          </a:xfrm>
          <a:prstGeom prst="rect">
            <a:avLst/>
          </a:prstGeom>
          <a:noFill/>
          <a:ln>
            <a:noFill/>
          </a:ln>
        </p:spPr>
        <p:txBody>
          <a:bodyPr anchorCtr="0" anchor="t" bIns="91425" lIns="91425" spcFirstLastPara="1" rIns="91425" wrap="square" tIns="91425">
            <a:noAutofit/>
          </a:bodyPr>
          <a:lstStyle/>
          <a:p>
            <a:pPr indent="0" lvl="0" marL="0" rtl="0" algn="l">
              <a:lnSpc>
                <a:spcPct val="135000"/>
              </a:lnSpc>
              <a:spcBef>
                <a:spcPts val="0"/>
              </a:spcBef>
              <a:spcAft>
                <a:spcPts val="0"/>
              </a:spcAft>
              <a:buNone/>
            </a:pPr>
            <a:r>
              <a:rPr b="1" lang="vi">
                <a:solidFill>
                  <a:schemeClr val="dk1"/>
                </a:solidFill>
              </a:rPr>
              <a:t>Bối cảnh:</a:t>
            </a:r>
            <a:endParaRPr b="1">
              <a:solidFill>
                <a:schemeClr val="dk1"/>
              </a:solidFill>
            </a:endParaRPr>
          </a:p>
          <a:p>
            <a:pPr indent="-317500" lvl="0" marL="719999" rtl="0" algn="l">
              <a:lnSpc>
                <a:spcPct val="135000"/>
              </a:lnSpc>
              <a:spcBef>
                <a:spcPts val="0"/>
              </a:spcBef>
              <a:spcAft>
                <a:spcPts val="0"/>
              </a:spcAft>
              <a:buClr>
                <a:schemeClr val="dk1"/>
              </a:buClr>
              <a:buSzPts val="1400"/>
              <a:buChar char="●"/>
            </a:pPr>
            <a:r>
              <a:rPr lang="vi">
                <a:solidFill>
                  <a:schemeClr val="dk1"/>
                </a:solidFill>
              </a:rPr>
              <a:t>Trong xu thế chuyển đổi số, giáo dục và đào tạo đang dần ứng dụng các hệ thống quản lý học tập trực tuyến (LMS) nhằm mang lại sự linh hoạt, tiện lợi cho người học và hỗ trợ giảng viên trong việc tổ chức, quản lý khóa học.</a:t>
            </a:r>
            <a:endParaRPr sz="1700">
              <a:solidFill>
                <a:schemeClr val="dk1"/>
              </a:solidFill>
            </a:endParaRPr>
          </a:p>
          <a:p>
            <a:pPr indent="0" lvl="0" marL="0" rtl="0" algn="l">
              <a:lnSpc>
                <a:spcPct val="135000"/>
              </a:lnSpc>
              <a:spcBef>
                <a:spcPts val="0"/>
              </a:spcBef>
              <a:spcAft>
                <a:spcPts val="0"/>
              </a:spcAft>
              <a:buNone/>
            </a:pPr>
            <a:r>
              <a:rPr b="1" lang="vi">
                <a:solidFill>
                  <a:schemeClr val="dk1"/>
                </a:solidFill>
              </a:rPr>
              <a:t>Vấn đề hiện tại:</a:t>
            </a:r>
            <a:endParaRPr b="1">
              <a:solidFill>
                <a:schemeClr val="dk1"/>
              </a:solidFill>
            </a:endParaRPr>
          </a:p>
          <a:p>
            <a:pPr indent="-317500" lvl="0" marL="719999" rtl="0" algn="l">
              <a:lnSpc>
                <a:spcPct val="135000"/>
              </a:lnSpc>
              <a:spcBef>
                <a:spcPts val="0"/>
              </a:spcBef>
              <a:spcAft>
                <a:spcPts val="0"/>
              </a:spcAft>
              <a:buClr>
                <a:schemeClr val="dk1"/>
              </a:buClr>
              <a:buSzPts val="1400"/>
              <a:buChar char="●"/>
            </a:pPr>
            <a:r>
              <a:rPr lang="vi">
                <a:solidFill>
                  <a:schemeClr val="dk1"/>
                </a:solidFill>
              </a:rPr>
              <a:t>Tuy nhiên, nhiều trung tâm đào tạo vừa và nhỏ như Trung tâm IT Learn gặp khó khăn khi áp dụng các nền tảng LMS sẵn có do chi phí bản quyền cao, khả năng tùy chỉnh hạn chế và giao diện phức tạp, gây khó khăn cho cả giảng viên và học viên.</a:t>
            </a:r>
            <a:endParaRPr>
              <a:solidFill>
                <a:schemeClr val="dk1"/>
              </a:solidFill>
            </a:endParaRPr>
          </a:p>
          <a:p>
            <a:pPr indent="0" lvl="0" marL="0" rtl="0" algn="l">
              <a:lnSpc>
                <a:spcPct val="135000"/>
              </a:lnSpc>
              <a:spcBef>
                <a:spcPts val="0"/>
              </a:spcBef>
              <a:spcAft>
                <a:spcPts val="0"/>
              </a:spcAft>
              <a:buNone/>
            </a:pPr>
            <a:r>
              <a:rPr b="1" lang="vi">
                <a:solidFill>
                  <a:schemeClr val="dk1"/>
                </a:solidFill>
              </a:rPr>
              <a:t>Hậu quả:</a:t>
            </a:r>
            <a:endParaRPr b="1">
              <a:solidFill>
                <a:schemeClr val="dk1"/>
              </a:solidFill>
            </a:endParaRPr>
          </a:p>
          <a:p>
            <a:pPr indent="-317500" lvl="0" marL="719999" rtl="0" algn="l">
              <a:lnSpc>
                <a:spcPct val="135000"/>
              </a:lnSpc>
              <a:spcBef>
                <a:spcPts val="0"/>
              </a:spcBef>
              <a:spcAft>
                <a:spcPts val="0"/>
              </a:spcAft>
              <a:buClr>
                <a:schemeClr val="dk1"/>
              </a:buClr>
              <a:buSzPts val="1400"/>
              <a:buChar char="●"/>
            </a:pPr>
            <a:r>
              <a:rPr lang="vi">
                <a:solidFill>
                  <a:schemeClr val="dk1"/>
                </a:solidFill>
              </a:rPr>
              <a:t>Điều này dẫn đến việc quản lý khóa học thiếu tập trung, giảng viên khó theo dõi tiến độ, còn học viên gặp trở ngại trong việc tiếp cận tri thức, từ đó ảnh hưởng đến chất lượng đào tạo.</a:t>
            </a:r>
            <a:endParaRPr>
              <a:solidFill>
                <a:schemeClr val="dk1"/>
              </a:solidFill>
            </a:endParaRPr>
          </a:p>
          <a:p>
            <a:pPr indent="0" lvl="0" marL="0" rtl="0" algn="l">
              <a:lnSpc>
                <a:spcPct val="135000"/>
              </a:lnSpc>
              <a:spcBef>
                <a:spcPts val="0"/>
              </a:spcBef>
              <a:spcAft>
                <a:spcPts val="0"/>
              </a:spcAft>
              <a:buNone/>
            </a:pPr>
            <a:r>
              <a:rPr b="1" lang="vi">
                <a:solidFill>
                  <a:schemeClr val="dk1"/>
                </a:solidFill>
              </a:rPr>
              <a:t>Lý do chọn đề tài:</a:t>
            </a:r>
            <a:endParaRPr b="1">
              <a:solidFill>
                <a:schemeClr val="dk1"/>
              </a:solidFill>
            </a:endParaRPr>
          </a:p>
          <a:p>
            <a:pPr indent="-317500" lvl="0" marL="719999" rtl="0" algn="l">
              <a:lnSpc>
                <a:spcPct val="135000"/>
              </a:lnSpc>
              <a:spcBef>
                <a:spcPts val="0"/>
              </a:spcBef>
              <a:spcAft>
                <a:spcPts val="0"/>
              </a:spcAft>
              <a:buClr>
                <a:schemeClr val="dk1"/>
              </a:buClr>
              <a:buSzPts val="1400"/>
              <a:buChar char="●"/>
            </a:pPr>
            <a:r>
              <a:rPr lang="vi">
                <a:solidFill>
                  <a:schemeClr val="dk1"/>
                </a:solidFill>
              </a:rPr>
              <a:t>Xuất phát từ thực tế trên, đề tài </a:t>
            </a:r>
            <a:r>
              <a:rPr b="1" lang="vi">
                <a:solidFill>
                  <a:schemeClr val="dk1"/>
                </a:solidFill>
              </a:rPr>
              <a:t>“Xây dựng website quản lý học tập trực tuyến cho Trung tâm IT Learn”</a:t>
            </a:r>
            <a:r>
              <a:rPr lang="vi">
                <a:solidFill>
                  <a:schemeClr val="dk1"/>
                </a:solidFill>
              </a:rPr>
              <a:t> được lựa chọn với mục tiêu phát triển hệ thống chuyên biệt, phù hợp với đặc thù và quy mô trung tâm, giúp tối ưu quản lý khóa học, hỗ trợ giảng dạy và nâng cao trải nghiệm học tập.</a:t>
            </a:r>
            <a:endParaRPr>
              <a:solidFill>
                <a:schemeClr val="dk1"/>
              </a:solidFill>
            </a:endParaRPr>
          </a:p>
        </p:txBody>
      </p:sp>
      <p:pic>
        <p:nvPicPr>
          <p:cNvPr id="97" name="Google Shape;97;p16"/>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52"/>
          <p:cNvPicPr preferRelativeResize="0"/>
          <p:nvPr/>
        </p:nvPicPr>
        <p:blipFill>
          <a:blip r:embed="rId3">
            <a:alphaModFix/>
          </a:blip>
          <a:stretch>
            <a:fillRect/>
          </a:stretch>
        </p:blipFill>
        <p:spPr>
          <a:xfrm>
            <a:off x="3393750" y="1210125"/>
            <a:ext cx="2356475" cy="1482550"/>
          </a:xfrm>
          <a:prstGeom prst="rect">
            <a:avLst/>
          </a:prstGeom>
          <a:noFill/>
          <a:ln>
            <a:noFill/>
          </a:ln>
        </p:spPr>
      </p:pic>
      <p:pic>
        <p:nvPicPr>
          <p:cNvPr id="381" name="Google Shape;381;p52"/>
          <p:cNvPicPr preferRelativeResize="0"/>
          <p:nvPr/>
        </p:nvPicPr>
        <p:blipFill>
          <a:blip r:embed="rId4">
            <a:alphaModFix/>
          </a:blip>
          <a:stretch>
            <a:fillRect/>
          </a:stretch>
        </p:blipFill>
        <p:spPr>
          <a:xfrm>
            <a:off x="-617575" y="2979250"/>
            <a:ext cx="10379123" cy="737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rgbClr val="434343"/>
                </a:solidFill>
                <a:latin typeface="Times"/>
                <a:ea typeface="Times"/>
                <a:cs typeface="Times"/>
                <a:sym typeface="Times"/>
              </a:rPr>
              <a:t>1.1. </a:t>
            </a:r>
            <a:r>
              <a:rPr b="1" lang="vi">
                <a:solidFill>
                  <a:srgbClr val="434343"/>
                </a:solidFill>
                <a:latin typeface="Times"/>
                <a:ea typeface="Times"/>
                <a:cs typeface="Times"/>
                <a:sym typeface="Times"/>
              </a:rPr>
              <a:t>Giới thiệu đề tài</a:t>
            </a:r>
            <a:endParaRPr b="1">
              <a:solidFill>
                <a:srgbClr val="434343"/>
              </a:solidFill>
              <a:latin typeface="Times"/>
              <a:ea typeface="Times"/>
              <a:cs typeface="Times"/>
              <a:sym typeface="Times"/>
            </a:endParaRPr>
          </a:p>
        </p:txBody>
      </p:sp>
      <p:pic>
        <p:nvPicPr>
          <p:cNvPr id="103" name="Google Shape;103;p17"/>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sp>
        <p:nvSpPr>
          <p:cNvPr id="104" name="Google Shape;104;p17"/>
          <p:cNvSpPr txBox="1"/>
          <p:nvPr/>
        </p:nvSpPr>
        <p:spPr>
          <a:xfrm>
            <a:off x="507919" y="757531"/>
            <a:ext cx="61980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b="1" lang="vi" sz="1800">
                <a:solidFill>
                  <a:schemeClr val="dk2"/>
                </a:solidFill>
              </a:rPr>
              <a:t>Công nghệ sử dụng :</a:t>
            </a:r>
            <a:endParaRPr b="1" sz="1800">
              <a:solidFill>
                <a:schemeClr val="dk2"/>
              </a:solidFill>
            </a:endParaRPr>
          </a:p>
        </p:txBody>
      </p:sp>
      <p:pic>
        <p:nvPicPr>
          <p:cNvPr id="105" name="Google Shape;105;p17"/>
          <p:cNvPicPr preferRelativeResize="0"/>
          <p:nvPr/>
        </p:nvPicPr>
        <p:blipFill>
          <a:blip r:embed="rId4">
            <a:alphaModFix/>
          </a:blip>
          <a:stretch>
            <a:fillRect/>
          </a:stretch>
        </p:blipFill>
        <p:spPr>
          <a:xfrm>
            <a:off x="5499550" y="908171"/>
            <a:ext cx="2997650" cy="1910075"/>
          </a:xfrm>
          <a:prstGeom prst="rect">
            <a:avLst/>
          </a:prstGeom>
          <a:noFill/>
          <a:ln>
            <a:noFill/>
          </a:ln>
        </p:spPr>
      </p:pic>
      <p:sp>
        <p:nvSpPr>
          <p:cNvPr id="106" name="Google Shape;106;p17"/>
          <p:cNvSpPr txBox="1"/>
          <p:nvPr/>
        </p:nvSpPr>
        <p:spPr>
          <a:xfrm>
            <a:off x="486375" y="1521526"/>
            <a:ext cx="3863100" cy="1668000"/>
          </a:xfrm>
          <a:prstGeom prst="rect">
            <a:avLst/>
          </a:prstGeom>
          <a:noFill/>
          <a:ln>
            <a:noFill/>
          </a:ln>
        </p:spPr>
        <p:txBody>
          <a:bodyPr anchorCtr="0" anchor="t" bIns="91425" lIns="91425" spcFirstLastPara="1" rIns="91425" wrap="square" tIns="91425">
            <a:noAutofit/>
          </a:bodyPr>
          <a:lstStyle/>
          <a:p>
            <a:pPr indent="-317500" lvl="0" marL="540000" rtl="0" algn="just">
              <a:lnSpc>
                <a:spcPct val="150000"/>
              </a:lnSpc>
              <a:spcBef>
                <a:spcPts val="0"/>
              </a:spcBef>
              <a:spcAft>
                <a:spcPts val="0"/>
              </a:spcAft>
              <a:buClr>
                <a:schemeClr val="dk1"/>
              </a:buClr>
              <a:buSzPts val="1400"/>
              <a:buChar char="●"/>
            </a:pPr>
            <a:r>
              <a:rPr lang="vi">
                <a:solidFill>
                  <a:schemeClr val="dk1"/>
                </a:solidFill>
              </a:rPr>
              <a:t>Server Side: ASP.NET Core MVC, Entity Framework Core</a:t>
            </a:r>
            <a:endParaRPr>
              <a:solidFill>
                <a:schemeClr val="dk1"/>
              </a:solidFill>
            </a:endParaRPr>
          </a:p>
          <a:p>
            <a:pPr indent="-317500" lvl="0" marL="540000" rtl="0" algn="just">
              <a:lnSpc>
                <a:spcPct val="150000"/>
              </a:lnSpc>
              <a:spcBef>
                <a:spcPts val="0"/>
              </a:spcBef>
              <a:spcAft>
                <a:spcPts val="0"/>
              </a:spcAft>
              <a:buClr>
                <a:schemeClr val="dk1"/>
              </a:buClr>
              <a:buSzPts val="1400"/>
              <a:buChar char="●"/>
            </a:pPr>
            <a:r>
              <a:rPr lang="vi">
                <a:solidFill>
                  <a:schemeClr val="dk1"/>
                </a:solidFill>
              </a:rPr>
              <a:t>Database : SQL Server</a:t>
            </a:r>
            <a:endParaRPr>
              <a:solidFill>
                <a:schemeClr val="dk1"/>
              </a:solidFill>
            </a:endParaRPr>
          </a:p>
          <a:p>
            <a:pPr indent="-317500" lvl="0" marL="540000" rtl="0" algn="just">
              <a:lnSpc>
                <a:spcPct val="150000"/>
              </a:lnSpc>
              <a:spcBef>
                <a:spcPts val="0"/>
              </a:spcBef>
              <a:spcAft>
                <a:spcPts val="0"/>
              </a:spcAft>
              <a:buClr>
                <a:schemeClr val="dk1"/>
              </a:buClr>
              <a:buSzPts val="1400"/>
              <a:buChar char="●"/>
            </a:pPr>
            <a:r>
              <a:rPr lang="vi">
                <a:solidFill>
                  <a:schemeClr val="dk1"/>
                </a:solidFill>
              </a:rPr>
              <a:t>Client Side: Razor View Engine, HTML, CSS, JavaScript, Bootstrap</a:t>
            </a:r>
            <a:endParaRPr sz="1800">
              <a:solidFill>
                <a:schemeClr val="dk2"/>
              </a:solidFill>
            </a:endParaRPr>
          </a:p>
        </p:txBody>
      </p:sp>
      <p:pic>
        <p:nvPicPr>
          <p:cNvPr id="107" name="Google Shape;107;p17"/>
          <p:cNvPicPr preferRelativeResize="0"/>
          <p:nvPr/>
        </p:nvPicPr>
        <p:blipFill>
          <a:blip r:embed="rId5">
            <a:alphaModFix/>
          </a:blip>
          <a:stretch>
            <a:fillRect/>
          </a:stretch>
        </p:blipFill>
        <p:spPr>
          <a:xfrm>
            <a:off x="5499550" y="2898728"/>
            <a:ext cx="2997650" cy="1808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rgbClr val="434343"/>
                </a:solidFill>
                <a:latin typeface="Times"/>
                <a:ea typeface="Times"/>
                <a:cs typeface="Times"/>
                <a:sym typeface="Times"/>
              </a:rPr>
              <a:t>1.2. </a:t>
            </a:r>
            <a:r>
              <a:rPr b="1" lang="vi">
                <a:solidFill>
                  <a:srgbClr val="434343"/>
                </a:solidFill>
                <a:latin typeface="Times"/>
                <a:ea typeface="Times"/>
                <a:cs typeface="Times"/>
                <a:sym typeface="Times"/>
              </a:rPr>
              <a:t>Mục đích và mục tiêu đề tài</a:t>
            </a:r>
            <a:endParaRPr b="1">
              <a:solidFill>
                <a:srgbClr val="434343"/>
              </a:solidFill>
              <a:latin typeface="Times"/>
              <a:ea typeface="Times"/>
              <a:cs typeface="Times"/>
              <a:sym typeface="Times"/>
            </a:endParaRPr>
          </a:p>
        </p:txBody>
      </p:sp>
      <p:sp>
        <p:nvSpPr>
          <p:cNvPr id="113" name="Google Shape;113;p18"/>
          <p:cNvSpPr txBox="1"/>
          <p:nvPr>
            <p:ph idx="1" type="body"/>
          </p:nvPr>
        </p:nvSpPr>
        <p:spPr>
          <a:xfrm>
            <a:off x="311700" y="460625"/>
            <a:ext cx="8520600" cy="572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b="1" lang="vi"/>
              <a:t>a.</a:t>
            </a:r>
            <a:r>
              <a:rPr b="1" lang="vi"/>
              <a:t>	Mục đích</a:t>
            </a:r>
            <a:endParaRPr b="1"/>
          </a:p>
        </p:txBody>
      </p:sp>
      <p:sp>
        <p:nvSpPr>
          <p:cNvPr id="114" name="Google Shape;114;p18"/>
          <p:cNvSpPr txBox="1"/>
          <p:nvPr/>
        </p:nvSpPr>
        <p:spPr>
          <a:xfrm>
            <a:off x="311700" y="897750"/>
            <a:ext cx="8264400" cy="3348000"/>
          </a:xfrm>
          <a:prstGeom prst="rect">
            <a:avLst/>
          </a:prstGeom>
          <a:noFill/>
          <a:ln>
            <a:noFill/>
          </a:ln>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Clr>
                <a:schemeClr val="dk1"/>
              </a:buClr>
              <a:buSzPts val="1400"/>
              <a:buChar char="●"/>
            </a:pPr>
            <a:r>
              <a:rPr lang="vi">
                <a:solidFill>
                  <a:schemeClr val="dk1"/>
                </a:solidFill>
              </a:rPr>
              <a:t>Xây dựng một hệ thống quản lý học tập trực tuyến chuyên biệt, phù hợp với quy mô và mô hình đào tạo của Trung tâm.</a:t>
            </a:r>
            <a:endParaRPr>
              <a:solidFill>
                <a:schemeClr val="dk1"/>
              </a:solidFill>
            </a:endParaRPr>
          </a:p>
          <a:p>
            <a:pPr indent="-317500" lvl="0" marL="457200" rtl="0" algn="just">
              <a:lnSpc>
                <a:spcPct val="150000"/>
              </a:lnSpc>
              <a:spcBef>
                <a:spcPts val="0"/>
              </a:spcBef>
              <a:spcAft>
                <a:spcPts val="0"/>
              </a:spcAft>
              <a:buClr>
                <a:schemeClr val="dk1"/>
              </a:buClr>
              <a:buSzPts val="1400"/>
              <a:buChar char="●"/>
            </a:pPr>
            <a:r>
              <a:rPr lang="vi">
                <a:solidFill>
                  <a:schemeClr val="dk1"/>
                </a:solidFill>
              </a:rPr>
              <a:t>Hỗ trợ giảng viên tổ chức, quản lý khóa học và tài liệu giảng dạy một cách dễ dàng, hiệu quả.</a:t>
            </a:r>
            <a:endParaRPr>
              <a:solidFill>
                <a:schemeClr val="dk1"/>
              </a:solidFill>
            </a:endParaRPr>
          </a:p>
          <a:p>
            <a:pPr indent="-317500" lvl="0" marL="457200" rtl="0" algn="just">
              <a:lnSpc>
                <a:spcPct val="150000"/>
              </a:lnSpc>
              <a:spcBef>
                <a:spcPts val="0"/>
              </a:spcBef>
              <a:spcAft>
                <a:spcPts val="0"/>
              </a:spcAft>
              <a:buClr>
                <a:schemeClr val="dk1"/>
              </a:buClr>
              <a:buSzPts val="1400"/>
              <a:buChar char="●"/>
            </a:pPr>
            <a:r>
              <a:rPr lang="vi">
                <a:solidFill>
                  <a:schemeClr val="dk1"/>
                </a:solidFill>
              </a:rPr>
              <a:t>Giúp học viên truy cập bài giảng, thực hiện bài tập và theo dõi tiến trình học tập một cách thuận tiện và linh hoạt.</a:t>
            </a:r>
            <a:endParaRPr>
              <a:solidFill>
                <a:schemeClr val="dk1"/>
              </a:solidFill>
            </a:endParaRPr>
          </a:p>
          <a:p>
            <a:pPr indent="-317500" lvl="0" marL="457200" rtl="0" algn="just">
              <a:lnSpc>
                <a:spcPct val="150000"/>
              </a:lnSpc>
              <a:spcBef>
                <a:spcPts val="0"/>
              </a:spcBef>
              <a:spcAft>
                <a:spcPts val="0"/>
              </a:spcAft>
              <a:buClr>
                <a:schemeClr val="dk1"/>
              </a:buClr>
              <a:buSzPts val="1400"/>
              <a:buChar char="●"/>
            </a:pPr>
            <a:r>
              <a:rPr lang="vi">
                <a:solidFill>
                  <a:schemeClr val="dk1"/>
                </a:solidFill>
              </a:rPr>
              <a:t>Tăng cường khả năng quản lý tập trung của trung tâm, từ việc tổ chức khóa học, theo dõi kết quả học tập đến đánh giá hiệu quả đào tạo, đồng thời giảm thiểu thủ công và nâng cao tính chính xác của dữ liệu.</a:t>
            </a:r>
            <a:endParaRPr>
              <a:solidFill>
                <a:schemeClr val="dk1"/>
              </a:solidFill>
            </a:endParaRPr>
          </a:p>
          <a:p>
            <a:pPr indent="-317500" lvl="0" marL="457200" rtl="0" algn="just">
              <a:lnSpc>
                <a:spcPct val="150000"/>
              </a:lnSpc>
              <a:spcBef>
                <a:spcPts val="0"/>
              </a:spcBef>
              <a:spcAft>
                <a:spcPts val="0"/>
              </a:spcAft>
              <a:buClr>
                <a:schemeClr val="dk1"/>
              </a:buClr>
              <a:buSzPts val="1400"/>
              <a:buChar char="●"/>
            </a:pPr>
            <a:r>
              <a:rPr lang="vi">
                <a:solidFill>
                  <a:schemeClr val="dk1"/>
                </a:solidFill>
              </a:rPr>
              <a:t>Tạo nền tảng để phát triển các tính năng mở rộng trong tương lai, như thống kê, báo cáo và tự động hóa quy trình quản lý học tập.</a:t>
            </a:r>
            <a:endParaRPr>
              <a:solidFill>
                <a:schemeClr val="dk1"/>
              </a:solidFill>
            </a:endParaRPr>
          </a:p>
          <a:p>
            <a:pPr indent="0" lvl="0" marL="0" rtl="0" algn="l">
              <a:spcBef>
                <a:spcPts val="0"/>
              </a:spcBef>
              <a:spcAft>
                <a:spcPts val="0"/>
              </a:spcAft>
              <a:buNone/>
            </a:pPr>
            <a:r>
              <a:t/>
            </a:r>
            <a:endParaRPr>
              <a:solidFill>
                <a:schemeClr val="dk2"/>
              </a:solidFill>
            </a:endParaRPr>
          </a:p>
        </p:txBody>
      </p:sp>
      <p:pic>
        <p:nvPicPr>
          <p:cNvPr id="115" name="Google Shape;115;p18"/>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rgbClr val="434343"/>
                </a:solidFill>
                <a:latin typeface="Times"/>
                <a:ea typeface="Times"/>
                <a:cs typeface="Times"/>
                <a:sym typeface="Times"/>
              </a:rPr>
              <a:t>1.2.</a:t>
            </a:r>
            <a:r>
              <a:rPr b="1" lang="vi">
                <a:solidFill>
                  <a:srgbClr val="434343"/>
                </a:solidFill>
                <a:latin typeface="Times"/>
                <a:ea typeface="Times"/>
                <a:cs typeface="Times"/>
                <a:sym typeface="Times"/>
              </a:rPr>
              <a:t> Mục đích và mục tiêu đề tài</a:t>
            </a:r>
            <a:endParaRPr b="1">
              <a:solidFill>
                <a:srgbClr val="434343"/>
              </a:solidFill>
              <a:latin typeface="Times"/>
              <a:ea typeface="Times"/>
              <a:cs typeface="Times"/>
              <a:sym typeface="Times"/>
            </a:endParaRPr>
          </a:p>
        </p:txBody>
      </p:sp>
      <p:sp>
        <p:nvSpPr>
          <p:cNvPr id="121" name="Google Shape;121;p19"/>
          <p:cNvSpPr txBox="1"/>
          <p:nvPr/>
        </p:nvSpPr>
        <p:spPr>
          <a:xfrm>
            <a:off x="311700" y="897750"/>
            <a:ext cx="8264400" cy="4136400"/>
          </a:xfrm>
          <a:prstGeom prst="rect">
            <a:avLst/>
          </a:prstGeom>
          <a:noFill/>
          <a:ln>
            <a:noFill/>
          </a:ln>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Clr>
                <a:schemeClr val="dk1"/>
              </a:buClr>
              <a:buSzPts val="1400"/>
              <a:buChar char="➢"/>
            </a:pPr>
            <a:r>
              <a:rPr lang="vi">
                <a:solidFill>
                  <a:schemeClr val="dk1"/>
                </a:solidFill>
              </a:rPr>
              <a:t>Xây dựng chức năng dành cho học viên: Học viên sẽ được cung cấp các chức năng như: đăng nhập tài khoản được cấp bởi trung tâm, truy cập khóa học, xem bài giảng và tài liệu học tập, làm bài tập, bài thi trắc nghiệm online, theo dõi tiến trình học tập và kết quả học tập và quản lý thông tin cá nhân.</a:t>
            </a:r>
            <a:endParaRPr>
              <a:solidFill>
                <a:schemeClr val="dk1"/>
              </a:solidFill>
            </a:endParaRPr>
          </a:p>
          <a:p>
            <a:pPr indent="-317500" lvl="0" marL="457200" rtl="0" algn="just">
              <a:lnSpc>
                <a:spcPct val="150000"/>
              </a:lnSpc>
              <a:spcBef>
                <a:spcPts val="0"/>
              </a:spcBef>
              <a:spcAft>
                <a:spcPts val="0"/>
              </a:spcAft>
              <a:buClr>
                <a:schemeClr val="dk1"/>
              </a:buClr>
              <a:buSzPts val="1400"/>
              <a:buChar char="➢"/>
            </a:pPr>
            <a:r>
              <a:rPr lang="vi">
                <a:solidFill>
                  <a:schemeClr val="dk1"/>
                </a:solidFill>
              </a:rPr>
              <a:t>Xây dựng chức năng dành cho giảng viên: Giảng viên sẽ có thể tạo, chỉnh sửa và quản lý bài giảng, tài liệu, bài tập và đề thi; quản lý danh sách học viên trong lớp; theo dõi tiến trình và kết quả học tập của học viên; chấm điểm và gửi phản hồi; nhắn tin trao đổi với học viên; và quản lý thông tin cá nhân.</a:t>
            </a:r>
            <a:endParaRPr>
              <a:solidFill>
                <a:schemeClr val="dk1"/>
              </a:solidFill>
            </a:endParaRPr>
          </a:p>
          <a:p>
            <a:pPr indent="-317500" lvl="0" marL="457200" rtl="0" algn="just">
              <a:lnSpc>
                <a:spcPct val="150000"/>
              </a:lnSpc>
              <a:spcBef>
                <a:spcPts val="0"/>
              </a:spcBef>
              <a:spcAft>
                <a:spcPts val="0"/>
              </a:spcAft>
              <a:buClr>
                <a:schemeClr val="dk1"/>
              </a:buClr>
              <a:buSzPts val="1400"/>
              <a:buChar char="➢"/>
            </a:pPr>
            <a:r>
              <a:rPr lang="vi">
                <a:solidFill>
                  <a:schemeClr val="dk1"/>
                </a:solidFill>
              </a:rPr>
              <a:t>Xây dựng chức năng dành cho quản trị viên (Admin): Quản trị viên sẽ có quyền quản lý tài khoản người dùng (học viên, giảng viên), quản lý các nội dung, phân quyền và giám sát hoạt động hệ thống, thống kê số lượng học viên, khóa học, tiến trình học tập, và đảm bảo dữ liệu chính xác, an toàn.</a:t>
            </a:r>
            <a:endParaRPr>
              <a:solidFill>
                <a:schemeClr val="dk1"/>
              </a:solidFill>
            </a:endParaRPr>
          </a:p>
        </p:txBody>
      </p:sp>
      <p:sp>
        <p:nvSpPr>
          <p:cNvPr id="122" name="Google Shape;122;p19"/>
          <p:cNvSpPr txBox="1"/>
          <p:nvPr>
            <p:ph idx="1" type="body"/>
          </p:nvPr>
        </p:nvSpPr>
        <p:spPr>
          <a:xfrm>
            <a:off x="311700" y="460625"/>
            <a:ext cx="8520600" cy="572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b="1" lang="vi"/>
              <a:t>b.</a:t>
            </a:r>
            <a:r>
              <a:rPr b="1" lang="vi"/>
              <a:t>	Mục tiêu</a:t>
            </a:r>
            <a:endParaRPr b="1"/>
          </a:p>
        </p:txBody>
      </p:sp>
      <p:pic>
        <p:nvPicPr>
          <p:cNvPr id="123" name="Google Shape;123;p19"/>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0"/>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sp>
        <p:nvSpPr>
          <p:cNvPr id="129" name="Google Shape;129;p20"/>
          <p:cNvSpPr txBox="1"/>
          <p:nvPr>
            <p:ph type="title"/>
          </p:nvPr>
        </p:nvSpPr>
        <p:spPr>
          <a:xfrm>
            <a:off x="1444500" y="2285400"/>
            <a:ext cx="6255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vi" sz="2220">
                <a:solidFill>
                  <a:srgbClr val="434343"/>
                </a:solidFill>
                <a:latin typeface="Times"/>
                <a:ea typeface="Times"/>
                <a:cs typeface="Times"/>
                <a:sym typeface="Times"/>
              </a:rPr>
              <a:t>2. Phân công nhiệm vụ và kế hoạch thực hiện</a:t>
            </a:r>
            <a:endParaRPr b="1" sz="2220">
              <a:solidFill>
                <a:srgbClr val="434343"/>
              </a:solidFill>
              <a:latin typeface="Times"/>
              <a:ea typeface="Times"/>
              <a:cs typeface="Times"/>
              <a:sym typeface="Time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vi">
                <a:solidFill>
                  <a:srgbClr val="434343"/>
                </a:solidFill>
                <a:latin typeface="Times"/>
                <a:ea typeface="Times"/>
                <a:cs typeface="Times"/>
                <a:sym typeface="Times"/>
              </a:rPr>
              <a:t>2.1.</a:t>
            </a:r>
            <a:r>
              <a:rPr b="1" lang="vi">
                <a:solidFill>
                  <a:srgbClr val="434343"/>
                </a:solidFill>
                <a:latin typeface="Times"/>
                <a:ea typeface="Times"/>
                <a:cs typeface="Times"/>
                <a:sym typeface="Times"/>
              </a:rPr>
              <a:t> Kế hoạch thực hiện</a:t>
            </a:r>
            <a:endParaRPr b="1">
              <a:solidFill>
                <a:srgbClr val="434343"/>
              </a:solidFill>
              <a:latin typeface="Times"/>
              <a:ea typeface="Times"/>
              <a:cs typeface="Times"/>
              <a:sym typeface="Times"/>
            </a:endParaRPr>
          </a:p>
        </p:txBody>
      </p:sp>
      <p:pic>
        <p:nvPicPr>
          <p:cNvPr id="135" name="Google Shape;135;p21"/>
          <p:cNvPicPr preferRelativeResize="0"/>
          <p:nvPr/>
        </p:nvPicPr>
        <p:blipFill>
          <a:blip r:embed="rId3">
            <a:alphaModFix/>
          </a:blip>
          <a:stretch>
            <a:fillRect/>
          </a:stretch>
        </p:blipFill>
        <p:spPr>
          <a:xfrm>
            <a:off x="8199524" y="131950"/>
            <a:ext cx="687825" cy="472500"/>
          </a:xfrm>
          <a:prstGeom prst="rect">
            <a:avLst/>
          </a:prstGeom>
          <a:noFill/>
          <a:ln>
            <a:noFill/>
          </a:ln>
          <a:effectLst>
            <a:outerShdw blurRad="57150" rotWithShape="0" algn="bl" dir="5400000" dist="19050">
              <a:srgbClr val="000000">
                <a:alpha val="2000"/>
              </a:srgbClr>
            </a:outerShdw>
          </a:effectLst>
        </p:spPr>
      </p:pic>
      <p:pic>
        <p:nvPicPr>
          <p:cNvPr id="136" name="Google Shape;136;p21"/>
          <p:cNvPicPr preferRelativeResize="0"/>
          <p:nvPr/>
        </p:nvPicPr>
        <p:blipFill>
          <a:blip r:embed="rId4">
            <a:alphaModFix/>
          </a:blip>
          <a:stretch>
            <a:fillRect/>
          </a:stretch>
        </p:blipFill>
        <p:spPr>
          <a:xfrm>
            <a:off x="152400" y="1248050"/>
            <a:ext cx="8734950" cy="3005060"/>
          </a:xfrm>
          <a:prstGeom prst="rect">
            <a:avLst/>
          </a:prstGeom>
          <a:noFill/>
          <a:ln>
            <a:noFill/>
          </a:ln>
        </p:spPr>
      </p:pic>
      <p:sp>
        <p:nvSpPr>
          <p:cNvPr id="137" name="Google Shape;137;p21"/>
          <p:cNvSpPr txBox="1"/>
          <p:nvPr/>
        </p:nvSpPr>
        <p:spPr>
          <a:xfrm>
            <a:off x="3587096" y="1930438"/>
            <a:ext cx="28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800">
                <a:solidFill>
                  <a:schemeClr val="dk2"/>
                </a:solidFill>
              </a:rPr>
              <a:t>X</a:t>
            </a:r>
            <a:endParaRPr sz="1800">
              <a:solidFill>
                <a:schemeClr val="dk2"/>
              </a:solidFill>
            </a:endParaRPr>
          </a:p>
        </p:txBody>
      </p:sp>
      <p:sp>
        <p:nvSpPr>
          <p:cNvPr id="138" name="Google Shape;138;p21"/>
          <p:cNvSpPr txBox="1"/>
          <p:nvPr/>
        </p:nvSpPr>
        <p:spPr>
          <a:xfrm>
            <a:off x="3565575" y="2293425"/>
            <a:ext cx="34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vi" sz="1800">
                <a:solidFill>
                  <a:schemeClr val="dk2"/>
                </a:solidFill>
              </a:rPr>
              <a:t>X</a:t>
            </a:r>
            <a:endParaRPr b="1" sz="1800">
              <a:solidFill>
                <a:schemeClr val="dk2"/>
              </a:solidFill>
            </a:endParaRPr>
          </a:p>
        </p:txBody>
      </p:sp>
      <p:sp>
        <p:nvSpPr>
          <p:cNvPr id="139" name="Google Shape;139;p21"/>
          <p:cNvSpPr txBox="1"/>
          <p:nvPr/>
        </p:nvSpPr>
        <p:spPr>
          <a:xfrm>
            <a:off x="4560900" y="1913425"/>
            <a:ext cx="34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vi" sz="1800">
                <a:solidFill>
                  <a:schemeClr val="dk2"/>
                </a:solidFill>
              </a:rPr>
              <a:t>X</a:t>
            </a:r>
            <a:endParaRPr b="1" sz="1800">
              <a:solidFill>
                <a:schemeClr val="dk2"/>
              </a:solidFill>
            </a:endParaRPr>
          </a:p>
        </p:txBody>
      </p:sp>
      <p:sp>
        <p:nvSpPr>
          <p:cNvPr id="140" name="Google Shape;140;p21"/>
          <p:cNvSpPr txBox="1"/>
          <p:nvPr/>
        </p:nvSpPr>
        <p:spPr>
          <a:xfrm>
            <a:off x="4560900" y="2667100"/>
            <a:ext cx="34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vi" sz="1800">
                <a:solidFill>
                  <a:schemeClr val="dk2"/>
                </a:solidFill>
              </a:rPr>
              <a:t>X</a:t>
            </a:r>
            <a:endParaRPr b="1" sz="1800">
              <a:solidFill>
                <a:schemeClr val="dk2"/>
              </a:solidFill>
            </a:endParaRPr>
          </a:p>
        </p:txBody>
      </p:sp>
      <p:sp>
        <p:nvSpPr>
          <p:cNvPr id="141" name="Google Shape;141;p21"/>
          <p:cNvSpPr txBox="1"/>
          <p:nvPr/>
        </p:nvSpPr>
        <p:spPr>
          <a:xfrm>
            <a:off x="6838675" y="3387175"/>
            <a:ext cx="34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vi" sz="1800">
                <a:solidFill>
                  <a:schemeClr val="dk2"/>
                </a:solidFill>
              </a:rPr>
              <a:t>X</a:t>
            </a:r>
            <a:endParaRPr b="1" sz="1800">
              <a:solidFill>
                <a:schemeClr val="dk2"/>
              </a:solidFill>
            </a:endParaRPr>
          </a:p>
        </p:txBody>
      </p:sp>
      <p:sp>
        <p:nvSpPr>
          <p:cNvPr id="142" name="Google Shape;142;p21"/>
          <p:cNvSpPr txBox="1"/>
          <p:nvPr/>
        </p:nvSpPr>
        <p:spPr>
          <a:xfrm>
            <a:off x="5615225" y="3047700"/>
            <a:ext cx="34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vi" sz="1800">
                <a:solidFill>
                  <a:schemeClr val="dk2"/>
                </a:solidFill>
              </a:rPr>
              <a:t>X</a:t>
            </a:r>
            <a:endParaRPr b="1" sz="1800">
              <a:solidFill>
                <a:schemeClr val="dk2"/>
              </a:solidFill>
            </a:endParaRPr>
          </a:p>
        </p:txBody>
      </p:sp>
      <p:sp>
        <p:nvSpPr>
          <p:cNvPr id="143" name="Google Shape;143;p21"/>
          <p:cNvSpPr txBox="1"/>
          <p:nvPr/>
        </p:nvSpPr>
        <p:spPr>
          <a:xfrm>
            <a:off x="8062125" y="3791400"/>
            <a:ext cx="34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vi" sz="1800">
                <a:solidFill>
                  <a:schemeClr val="dk2"/>
                </a:solidFill>
              </a:rPr>
              <a:t>X</a:t>
            </a:r>
            <a:endParaRPr b="1" sz="1800">
              <a:solidFill>
                <a:schemeClr val="dk2"/>
              </a:solidFill>
            </a:endParaRPr>
          </a:p>
        </p:txBody>
      </p:sp>
      <p:sp>
        <p:nvSpPr>
          <p:cNvPr id="144" name="Google Shape;144;p21"/>
          <p:cNvSpPr txBox="1"/>
          <p:nvPr/>
        </p:nvSpPr>
        <p:spPr>
          <a:xfrm>
            <a:off x="5615225" y="1913425"/>
            <a:ext cx="34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vi" sz="1800">
                <a:solidFill>
                  <a:schemeClr val="dk2"/>
                </a:solidFill>
              </a:rPr>
              <a:t>X</a:t>
            </a:r>
            <a:endParaRPr b="1" sz="1800">
              <a:solidFill>
                <a:schemeClr val="dk2"/>
              </a:solidFill>
            </a:endParaRPr>
          </a:p>
        </p:txBody>
      </p:sp>
      <p:sp>
        <p:nvSpPr>
          <p:cNvPr id="145" name="Google Shape;145;p21"/>
          <p:cNvSpPr txBox="1"/>
          <p:nvPr/>
        </p:nvSpPr>
        <p:spPr>
          <a:xfrm>
            <a:off x="6812850" y="1913425"/>
            <a:ext cx="34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vi" sz="1800">
                <a:solidFill>
                  <a:schemeClr val="dk2"/>
                </a:solidFill>
              </a:rPr>
              <a:t>X</a:t>
            </a:r>
            <a:endParaRPr b="1" sz="1800">
              <a:solidFill>
                <a:schemeClr val="dk2"/>
              </a:solidFill>
            </a:endParaRPr>
          </a:p>
        </p:txBody>
      </p:sp>
      <p:sp>
        <p:nvSpPr>
          <p:cNvPr id="146" name="Google Shape;146;p21"/>
          <p:cNvSpPr txBox="1"/>
          <p:nvPr/>
        </p:nvSpPr>
        <p:spPr>
          <a:xfrm>
            <a:off x="8010475" y="1913425"/>
            <a:ext cx="34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vi" sz="1800">
                <a:solidFill>
                  <a:schemeClr val="dk2"/>
                </a:solidFill>
              </a:rPr>
              <a:t>X</a:t>
            </a:r>
            <a:endParaRPr b="1"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